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4447" r:id="rId2"/>
    <p:sldMasterId id="2147483710" r:id="rId3"/>
    <p:sldMasterId id="2147483722" r:id="rId4"/>
    <p:sldMasterId id="2147483726" r:id="rId5"/>
    <p:sldMasterId id="2147483728" r:id="rId6"/>
    <p:sldMasterId id="2147483960" r:id="rId7"/>
    <p:sldMasterId id="2147484503" r:id="rId8"/>
    <p:sldMasterId id="2147484515" r:id="rId9"/>
    <p:sldMasterId id="2147484527" r:id="rId10"/>
    <p:sldMasterId id="2147484539" r:id="rId11"/>
  </p:sldMasterIdLst>
  <p:notesMasterIdLst>
    <p:notesMasterId r:id="rId66"/>
  </p:notesMasterIdLst>
  <p:sldIdLst>
    <p:sldId id="256" r:id="rId12"/>
    <p:sldId id="609" r:id="rId13"/>
    <p:sldId id="608" r:id="rId14"/>
    <p:sldId id="610" r:id="rId15"/>
    <p:sldId id="611" r:id="rId16"/>
    <p:sldId id="613" r:id="rId17"/>
    <p:sldId id="612" r:id="rId18"/>
    <p:sldId id="477" r:id="rId19"/>
    <p:sldId id="328" r:id="rId20"/>
    <p:sldId id="329" r:id="rId21"/>
    <p:sldId id="623" r:id="rId22"/>
    <p:sldId id="270" r:id="rId23"/>
    <p:sldId id="614" r:id="rId24"/>
    <p:sldId id="615" r:id="rId25"/>
    <p:sldId id="616" r:id="rId26"/>
    <p:sldId id="617" r:id="rId27"/>
    <p:sldId id="618" r:id="rId28"/>
    <p:sldId id="619" r:id="rId29"/>
    <p:sldId id="495" r:id="rId30"/>
    <p:sldId id="620" r:id="rId31"/>
    <p:sldId id="624" r:id="rId32"/>
    <p:sldId id="625" r:id="rId33"/>
    <p:sldId id="626" r:id="rId34"/>
    <p:sldId id="627" r:id="rId35"/>
    <p:sldId id="628" r:id="rId36"/>
    <p:sldId id="629" r:id="rId37"/>
    <p:sldId id="501" r:id="rId38"/>
    <p:sldId id="630" r:id="rId39"/>
    <p:sldId id="503" r:id="rId40"/>
    <p:sldId id="504" r:id="rId41"/>
    <p:sldId id="622" r:id="rId42"/>
    <p:sldId id="583" r:id="rId43"/>
    <p:sldId id="584" r:id="rId44"/>
    <p:sldId id="585" r:id="rId45"/>
    <p:sldId id="586" r:id="rId46"/>
    <p:sldId id="587" r:id="rId47"/>
    <p:sldId id="588" r:id="rId48"/>
    <p:sldId id="589" r:id="rId49"/>
    <p:sldId id="621" r:id="rId50"/>
    <p:sldId id="605" r:id="rId51"/>
    <p:sldId id="478" r:id="rId52"/>
    <p:sldId id="601" r:id="rId53"/>
    <p:sldId id="602" r:id="rId54"/>
    <p:sldId id="551" r:id="rId55"/>
    <p:sldId id="603" r:id="rId56"/>
    <p:sldId id="507" r:id="rId57"/>
    <p:sldId id="508" r:id="rId58"/>
    <p:sldId id="633" r:id="rId59"/>
    <p:sldId id="554" r:id="rId60"/>
    <p:sldId id="590" r:id="rId61"/>
    <p:sldId id="509" r:id="rId62"/>
    <p:sldId id="557" r:id="rId63"/>
    <p:sldId id="555" r:id="rId64"/>
    <p:sldId id="558" r:id="rId65"/>
  </p:sldIdLst>
  <p:sldSz cx="12192000" cy="6858000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6D0"/>
    <a:srgbClr val="D4D2D0"/>
    <a:srgbClr val="A116E0"/>
    <a:srgbClr val="6EA0B0"/>
    <a:srgbClr val="FFE4AF"/>
    <a:srgbClr val="FFCC66"/>
    <a:srgbClr val="FFCCFF"/>
    <a:srgbClr val="FFE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D4848-5255-40B4-98BB-8FE4B343A3DE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06D38-82A9-4444-A519-6B14CC36B32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3563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5695950" y="349250"/>
            <a:ext cx="3103563" cy="17462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頁首版面配置區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TW" altLang="en-US"/>
              <a:t>灣仔</a:t>
            </a:r>
            <a:r>
              <a:rPr lang="en-US" altLang="zh-TW"/>
              <a:t>_</a:t>
            </a:r>
            <a:r>
              <a:rPr lang="zh-TW" altLang="en-US"/>
              <a:t>精讀報告</a:t>
            </a:r>
          </a:p>
        </p:txBody>
      </p:sp>
    </p:spTree>
    <p:extLst>
      <p:ext uri="{BB962C8B-B14F-4D97-AF65-F5344CB8AC3E}">
        <p14:creationId xmlns:p14="http://schemas.microsoft.com/office/powerpoint/2010/main" val="396059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>
            <a:extLst>
              <a:ext uri="{FF2B5EF4-FFF2-40B4-BE49-F238E27FC236}">
                <a16:creationId xmlns:a16="http://schemas.microsoft.com/office/drawing/2014/main" id="{17B2750A-6739-C78C-D4BD-38BA334FBD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ECF6093F-A8D4-4F0D-B9FD-B7C66027ECC9}" type="slidenum">
              <a:rPr lang="en-US" altLang="zh-TW" sz="1200" smtClean="0">
                <a:solidFill>
                  <a:schemeClr val="tx1"/>
                </a:solidFill>
              </a:rPr>
              <a:pPr/>
              <a:t>46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4867" name="Rectangle 2">
            <a:extLst>
              <a:ext uri="{FF2B5EF4-FFF2-40B4-BE49-F238E27FC236}">
                <a16:creationId xmlns:a16="http://schemas.microsoft.com/office/drawing/2014/main" id="{EB035AC5-88B2-C848-CBE6-AE0FCD7BF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4868" name="Rectangle 3">
            <a:extLst>
              <a:ext uri="{FF2B5EF4-FFF2-40B4-BE49-F238E27FC236}">
                <a16:creationId xmlns:a16="http://schemas.microsoft.com/office/drawing/2014/main" id="{EDDE82A2-DB67-B5FC-3AAC-5653BAD01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11563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79B71A86-E3A7-394B-E0CD-306A1A36A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ECA82A3-E863-452F-993B-080B55E84446}" type="slidenum">
              <a:rPr lang="en-US" altLang="zh-TW" sz="1200" smtClean="0">
                <a:solidFill>
                  <a:schemeClr val="tx1"/>
                </a:solidFill>
              </a:rPr>
              <a:pPr/>
              <a:t>47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6D7DDFAC-976A-B3C9-A4B5-374AF5269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2DEBA0AB-18EC-975F-7E41-F9231521B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0087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79B71A86-E3A7-394B-E0CD-306A1A36A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ECA82A3-E863-452F-993B-080B55E84446}" type="slidenum">
              <a:rPr lang="en-US" altLang="zh-TW" sz="1200" smtClean="0">
                <a:solidFill>
                  <a:schemeClr val="tx1"/>
                </a:solidFill>
              </a:rPr>
              <a:pPr/>
              <a:t>49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6D7DDFAC-976A-B3C9-A4B5-374AF5269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2DEBA0AB-18EC-975F-7E41-F9231521B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109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79B71A86-E3A7-394B-E0CD-306A1A36A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ECA82A3-E863-452F-993B-080B55E84446}" type="slidenum">
              <a:rPr lang="en-US" altLang="zh-TW" sz="1200" smtClean="0">
                <a:solidFill>
                  <a:schemeClr val="tx1"/>
                </a:solidFill>
              </a:rPr>
              <a:pPr/>
              <a:t>50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6D7DDFAC-976A-B3C9-A4B5-374AF5269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2DEBA0AB-18EC-975F-7E41-F9231521B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6361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03A83429-439A-FA8B-BE13-EE526071E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3A17F10-B6CD-4903-B7B1-DE0FFC50D962}" type="slidenum">
              <a:rPr lang="en-US" altLang="zh-TW" sz="1200" smtClean="0">
                <a:solidFill>
                  <a:schemeClr val="tx1"/>
                </a:solidFill>
              </a:rPr>
              <a:pPr/>
              <a:t>51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2619BEFB-304F-AD06-031E-B6988DBB1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D278B376-7137-9DA4-FBAE-1635FC574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810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03A83429-439A-FA8B-BE13-EE526071E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3A17F10-B6CD-4903-B7B1-DE0FFC50D962}" type="slidenum">
              <a:rPr lang="en-US" altLang="zh-TW" sz="1200" smtClean="0">
                <a:solidFill>
                  <a:schemeClr val="tx1"/>
                </a:solidFill>
              </a:rPr>
              <a:pPr/>
              <a:t>52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2619BEFB-304F-AD06-031E-B6988DBB1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D278B376-7137-9DA4-FBAE-1635FC574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8224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03A83429-439A-FA8B-BE13-EE526071E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3A17F10-B6CD-4903-B7B1-DE0FFC50D962}" type="slidenum">
              <a:rPr lang="en-US" altLang="zh-TW" sz="1200" smtClean="0">
                <a:solidFill>
                  <a:schemeClr val="tx1"/>
                </a:solidFill>
              </a:rPr>
              <a:pPr/>
              <a:t>53</a:t>
            </a:fld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2619BEFB-304F-AD06-031E-B6988DBB1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0625" y="554038"/>
            <a:ext cx="4918075" cy="2767012"/>
          </a:xfrm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D278B376-7137-9DA4-FBAE-1635FC574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0545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C68206-A460-CF66-F75B-D96D8D466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57C4558-424A-6309-C7CB-3B853B8CB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5650E8-A493-0F51-A7D1-C3567C9E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6D7B29-11B5-1CF7-778B-1356C570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CB196C-9AA9-C826-6E45-CE53261C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069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BC2A6F-35C3-FA39-8D07-FC34F49F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DF74732-EBBE-C211-95ED-09B8849F2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EF6C34-2909-A5B5-1BA1-0E79166FB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7A5935-3F5B-8EB5-45E8-0587B53C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2F569D-E73E-2892-60D8-059E712D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283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4666EAF-8E8F-4313-FD5F-7CF2512C1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16EE8D8-E002-6E19-7204-8CAF38D19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C8382C-6A23-CAB1-1AA5-C66D1DD3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732D2B-7FCF-1B37-8AEC-6DB60BFB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854990-2D4F-0F70-7ADC-BD2424E5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7443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B0E94-8FE8-4DB9-AA3F-CBFBABB2E50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619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1F-356B-55C7-0CE7-203279AD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DD1D-444F-3B1E-DE33-D92AB6E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9ABA9-DBBB-53D3-BB6A-40A38CED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CB255A-A030-49C8-821E-9214C76FAA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498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1F-356B-55C7-0CE7-203279AD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DD1D-444F-3B1E-DE33-D92AB6E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9ABA9-DBBB-53D3-BB6A-40A38CED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CB255A-A030-49C8-821E-9214C76FAA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4984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1F-356B-55C7-0CE7-203279AD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DD1D-444F-3B1E-DE33-D92AB6E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9ABA9-DBBB-53D3-BB6A-40A38CED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CB255A-A030-49C8-821E-9214C76FAA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4984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1F-356B-55C7-0CE7-203279AD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DD1D-444F-3B1E-DE33-D92AB6E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4D2D0">
                    <a:shade val="5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9ABA9-DBBB-53D3-BB6A-40A38CED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CB255A-A030-49C8-821E-9214C76FAA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4984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3BA2-4DD5-40C1-AD03-8E06CE7978E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4F574-61B2-43C4-954A-B7948ABDEC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5703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543EA-8C0E-42E9-85E7-98CB7A92AF0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2882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B489CE-9015-500E-45BF-54FCEBBA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EDE26B-D9F8-C1D5-A479-A7DCAF38D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FAAABDD-671E-B0EA-04C4-2998714E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703A8B-A27D-0ADE-4ED1-25C2CBE5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C5F4D8-BF6E-82EB-ED75-3BA446E5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7294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7410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9918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6601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44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7716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6665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9960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164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4598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719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F687B-F94F-9D34-91AA-C55DE400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DA7DB6-FA89-7543-276A-8B8B89588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4F39FE-3038-9422-0890-8A5900A6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D1273E-3AA8-1FEB-0FC1-FC7357DA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C299BD-7F14-2E8F-C61B-B1433663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877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543EA-8C0E-42E9-85E7-98CB7A92AF0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900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6689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0183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175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6089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035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6386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7169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0536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724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8C3D9E-FB72-A386-B4E1-A443AC97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2F5828-9620-5B95-0548-9028B2AEC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FFA2FAA-8443-44CF-25CE-C58B3133F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3D6A038-8FEC-CF79-73C8-E19B658A2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40310E-1683-641A-A940-06D7A7D5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A67D35-7227-2CE1-29A8-F6A5370E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74831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1668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543EA-8C0E-42E9-85E7-98CB7A92AF0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845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1177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0340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748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2009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6413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8307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426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480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DC473A-2A4D-B84C-F905-37C41E15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76D33B-D55B-494E-A83F-6A2E60505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7E3752B-3229-E64A-4D55-2C9221C39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14A86A5-7706-02E6-49FC-A8300F0FA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F5077FE-9266-2934-3FBF-92F5DAF76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4E407EE-675C-C6B8-C3EE-A01D253E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58ABD02-DDFA-1CAA-D6B5-AB329A7D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8587397-F750-96F6-5CF4-29735CA3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9169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8372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7672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543EA-8C0E-42E9-85E7-98CB7A92AF0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6438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5491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8511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0652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5003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9626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6308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048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71877E-DB50-6D7C-71CD-190B755B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FA890C-C10B-59AA-38FC-0B9A2F8C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AC5C1FD-D513-740C-F394-D6FDBBDD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3E4804A-56DA-A425-CCF1-D48FB24A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3661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213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27DE6-E120-40D3-A8FC-26E429C6132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149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E577EA0-FBC3-DDAA-2046-03AF2EC8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B7FF622-8A1B-E071-1C5D-279CF5FB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E4ADE7E-51BA-24EE-31DA-3CBAC8666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2167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0CCBE5-195B-9BCC-0A1E-D79FDC48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029A86-B21C-A74A-9BFE-10FCD348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1DC3FBA-518B-F5E8-5F68-70BF5A1B5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9BC3F1-A91D-F72F-F75C-B836B66E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A93FA5-4A27-494D-A0A1-95E56FB0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5E41D8-63CD-CD67-515E-31253A76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163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F163D1-9CF4-D50A-A18E-2B205E809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B8AA7E3-6840-AC3D-1810-A951FFA24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40C74DC-626E-A450-D0E5-F719D40D6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8AB0871-1639-B06E-77FF-9341B32F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682EF3-A126-5539-2B3F-4C50F28F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EE67A5-85F7-BD3B-5736-245813A9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3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E90390D-4C9F-F799-CA0B-5661EEB5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80C3C7-3C0A-8A6A-4B73-4C054F814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9A07AC-8EB4-C4DF-7B81-9E66A53E6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A702056-CC32-8B62-1CB3-87518DC96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4DD311-214C-743B-5424-65FAB123C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175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147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9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>
            <a:extLst>
              <a:ext uri="{FF2B5EF4-FFF2-40B4-BE49-F238E27FC236}">
                <a16:creationId xmlns:a16="http://schemas.microsoft.com/office/drawing/2014/main" id="{DA2F90AE-9F31-A0A7-04BD-EA3F82BFB1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Text Placeholder 29">
            <a:extLst>
              <a:ext uri="{FF2B5EF4-FFF2-40B4-BE49-F238E27FC236}">
                <a16:creationId xmlns:a16="http://schemas.microsoft.com/office/drawing/2014/main" id="{D181AD0F-5913-84A6-E5DB-CD08C0FF4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F5EB63C-D7ED-777F-D5BB-9893A373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5D67A3-54DD-4AE1-9E5E-71C559233DA0}" type="datetimeFigureOut">
              <a:rPr lang="zh-TW" altLang="en-US"/>
              <a:pPr>
                <a:defRPr/>
              </a:pPr>
              <a:t>2024/10/21</a:t>
            </a:fld>
            <a:endParaRPr lang="zh-TW" alt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0B072A6-9AC9-01B3-BAA5-A90F837B9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7B99D85-62F4-608D-F25B-199C80F79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9B9A98"/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A62F5DE-2A6D-4A98-951B-5B60C5A4FE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4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>
            <a:extLst>
              <a:ext uri="{FF2B5EF4-FFF2-40B4-BE49-F238E27FC236}">
                <a16:creationId xmlns:a16="http://schemas.microsoft.com/office/drawing/2014/main" id="{DA2F90AE-9F31-A0A7-04BD-EA3F82BFB1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Text Placeholder 29">
            <a:extLst>
              <a:ext uri="{FF2B5EF4-FFF2-40B4-BE49-F238E27FC236}">
                <a16:creationId xmlns:a16="http://schemas.microsoft.com/office/drawing/2014/main" id="{D181AD0F-5913-84A6-E5DB-CD08C0FF4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F5EB63C-D7ED-777F-D5BB-9893A373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5D67A3-54DD-4AE1-9E5E-71C559233DA0}" type="datetimeFigureOut">
              <a:rPr lang="zh-TW" altLang="en-US"/>
              <a:pPr>
                <a:defRPr/>
              </a:pPr>
              <a:t>2024/10/21</a:t>
            </a:fld>
            <a:endParaRPr lang="zh-TW" alt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0B072A6-9AC9-01B3-BAA5-A90F837B9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7B99D85-62F4-608D-F25B-199C80F79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9B9A98"/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A62F5DE-2A6D-4A98-951B-5B60C5A4FE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>
            <a:extLst>
              <a:ext uri="{FF2B5EF4-FFF2-40B4-BE49-F238E27FC236}">
                <a16:creationId xmlns:a16="http://schemas.microsoft.com/office/drawing/2014/main" id="{DA2F90AE-9F31-A0A7-04BD-EA3F82BFB1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Text Placeholder 29">
            <a:extLst>
              <a:ext uri="{FF2B5EF4-FFF2-40B4-BE49-F238E27FC236}">
                <a16:creationId xmlns:a16="http://schemas.microsoft.com/office/drawing/2014/main" id="{D181AD0F-5913-84A6-E5DB-CD08C0FF4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F5EB63C-D7ED-777F-D5BB-9893A373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5D67A3-54DD-4AE1-9E5E-71C559233DA0}" type="datetimeFigureOut">
              <a:rPr lang="zh-TW" altLang="en-US"/>
              <a:pPr>
                <a:defRPr/>
              </a:pPr>
              <a:t>2024/10/21</a:t>
            </a:fld>
            <a:endParaRPr lang="zh-TW" alt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0B072A6-9AC9-01B3-BAA5-A90F837B9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7B99D85-62F4-608D-F25B-199C80F79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9B9A98"/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A62F5DE-2A6D-4A98-951B-5B60C5A4FE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>
            <a:extLst>
              <a:ext uri="{FF2B5EF4-FFF2-40B4-BE49-F238E27FC236}">
                <a16:creationId xmlns:a16="http://schemas.microsoft.com/office/drawing/2014/main" id="{DA2F90AE-9F31-A0A7-04BD-EA3F82BFB1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Text Placeholder 29">
            <a:extLst>
              <a:ext uri="{FF2B5EF4-FFF2-40B4-BE49-F238E27FC236}">
                <a16:creationId xmlns:a16="http://schemas.microsoft.com/office/drawing/2014/main" id="{D181AD0F-5913-84A6-E5DB-CD08C0FF4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F5EB63C-D7ED-777F-D5BB-9893A373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5D67A3-54DD-4AE1-9E5E-71C559233DA0}" type="datetimeFigureOut">
              <a:rPr lang="zh-TW" altLang="en-US"/>
              <a:pPr>
                <a:defRPr/>
              </a:pPr>
              <a:t>2024/10/21</a:t>
            </a:fld>
            <a:endParaRPr lang="zh-TW" alt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0B072A6-9AC9-01B3-BAA5-A90F837B9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7B99D85-62F4-608D-F25B-199C80F79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9B9A98"/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A62F5DE-2A6D-4A98-951B-5B60C5A4FE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8">
            <a:extLst>
              <a:ext uri="{FF2B5EF4-FFF2-40B4-BE49-F238E27FC236}">
                <a16:creationId xmlns:a16="http://schemas.microsoft.com/office/drawing/2014/main" id="{DA2F90AE-9F31-A0A7-04BD-EA3F82BFB1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Text Placeholder 29">
            <a:extLst>
              <a:ext uri="{FF2B5EF4-FFF2-40B4-BE49-F238E27FC236}">
                <a16:creationId xmlns:a16="http://schemas.microsoft.com/office/drawing/2014/main" id="{D181AD0F-5913-84A6-E5DB-CD08C0FF49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1F5EB63C-D7ED-777F-D5BB-9893A3732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21441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5D67A3-54DD-4AE1-9E5E-71C559233DA0}" type="datetimeFigureOut">
              <a:rPr lang="zh-TW" altLang="en-US"/>
              <a:pPr>
                <a:defRPr/>
              </a:pPr>
              <a:t>2024/10/21</a:t>
            </a:fld>
            <a:endParaRPr lang="zh-TW" alt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10B072A6-9AC9-01B3-BAA5-A90F837B9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21441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7B99D85-62F4-608D-F25B-199C80F79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42144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000">
                <a:solidFill>
                  <a:srgbClr val="9B9A98"/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6A62F5DE-2A6D-4A98-951B-5B60C5A4FE4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B4C5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06" tIns="45705" rIns="91406" bIns="45705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06" tIns="45705" rIns="91406" bIns="45705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485"/>
            <a:ext cx="2844800" cy="365125"/>
          </a:xfrm>
          <a:prstGeom prst="rect">
            <a:avLst/>
          </a:prstGeom>
        </p:spPr>
        <p:txBody>
          <a:bodyPr vert="horz" lIns="91406" tIns="45705" rIns="91406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7"/>
            <a:fld id="{10C6DA5A-E968-4F37-AA06-AE25ACC4C2F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067"/>
              <a:t>2024/10/21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1" y="6356485"/>
            <a:ext cx="3860800" cy="365125"/>
          </a:xfrm>
          <a:prstGeom prst="rect">
            <a:avLst/>
          </a:prstGeom>
        </p:spPr>
        <p:txBody>
          <a:bodyPr vert="horz" lIns="91406" tIns="45705" rIns="91406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485"/>
            <a:ext cx="2844800" cy="365125"/>
          </a:xfrm>
          <a:prstGeom prst="rect">
            <a:avLst/>
          </a:prstGeom>
        </p:spPr>
        <p:txBody>
          <a:bodyPr vert="horz" lIns="91406" tIns="45705" rIns="91406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7"/>
            <a:fld id="{3DC4F574-61B2-43C4-954A-B7948ABDEC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067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1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hf sldNum="0" hdr="0" ftr="0" dt="0"/>
  <p:txStyles>
    <p:titleStyle>
      <a:lvl1pPr algn="ctr" defTabSz="9140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5" indent="-342775" algn="l" defTabSz="91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5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0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54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87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23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6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91" indent="-228517" algn="l" defTabSz="9140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4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3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8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71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06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40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77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282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CBCC4-8D17-44E4-8AAB-A069500880FF}" type="datetimeFigureOut">
              <a:rPr lang="zh-HK" altLang="en-US" smtClean="0"/>
              <a:t>21/10/2024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6DEFF-6A55-41E1-B25B-DC7F68C75EA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71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DC519926-B0B5-A6FF-86BD-B83D7E02B7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2447783"/>
            <a:ext cx="12192000" cy="6288259"/>
          </a:xfrm>
          <a:custGeom>
            <a:avLst/>
            <a:gdLst/>
            <a:ahLst/>
            <a:cxnLst/>
            <a:rect l="l" t="t" r="r" b="b"/>
            <a:pathLst>
              <a:path w="18469397" h="9996561">
                <a:moveTo>
                  <a:pt x="0" y="9996561"/>
                </a:moveTo>
                <a:lnTo>
                  <a:pt x="18469397" y="9996561"/>
                </a:lnTo>
                <a:lnTo>
                  <a:pt x="18469397" y="0"/>
                </a:lnTo>
                <a:lnTo>
                  <a:pt x="0" y="0"/>
                </a:lnTo>
                <a:lnTo>
                  <a:pt x="0" y="9996561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AA90382-AD99-899B-2DEA-85F35ED38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610" y="1160377"/>
            <a:ext cx="9144000" cy="1452025"/>
          </a:xfrm>
        </p:spPr>
        <p:txBody>
          <a:bodyPr/>
          <a:lstStyle/>
          <a:p>
            <a:r>
              <a:rPr lang="en-US" altLang="zh-HK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10-12</a:t>
            </a:r>
            <a:r>
              <a:rPr lang="zh-TW" altLang="en-US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月精讀團契</a:t>
            </a:r>
            <a:endParaRPr lang="zh-HK" altLang="en-US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28B6929-1579-B56C-5CF7-0972231AB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33370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哥林多前書 </a:t>
            </a:r>
            <a:r>
              <a:rPr lang="en-US" altLang="zh-TW" sz="72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(</a:t>
            </a:r>
            <a:r>
              <a:rPr lang="zh-TW" altLang="en-US" sz="72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二</a:t>
            </a:r>
            <a:r>
              <a:rPr lang="en-US" altLang="zh-TW" sz="72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)</a:t>
            </a:r>
            <a:endParaRPr lang="zh-TW" altLang="en-US" sz="72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pic>
        <p:nvPicPr>
          <p:cNvPr id="14" name="圖片 13" descr="一張含有 文字, 字型, 圖形, 平面設計 的圖片&#10;&#10;自動產生的描述">
            <a:extLst>
              <a:ext uri="{FF2B5EF4-FFF2-40B4-BE49-F238E27FC236}">
                <a16:creationId xmlns:a16="http://schemas.microsoft.com/office/drawing/2014/main" id="{1DB3D9FF-F04D-99F1-9D26-94432EDC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7" b="34819"/>
          <a:stretch/>
        </p:blipFill>
        <p:spPr>
          <a:xfrm>
            <a:off x="7256060" y="165633"/>
            <a:ext cx="3222550" cy="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>
            <a:extLst>
              <a:ext uri="{FF2B5EF4-FFF2-40B4-BE49-F238E27FC236}">
                <a16:creationId xmlns:a16="http://schemas.microsoft.com/office/drawing/2014/main" id="{38DC6C85-59AF-BF23-0755-FEE2C7B22EF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51866" r="48405" b="9373"/>
          <a:stretch>
            <a:fillRect/>
          </a:stretch>
        </p:blipFill>
        <p:spPr>
          <a:xfrm>
            <a:off x="491739" y="0"/>
            <a:ext cx="1024010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0EE739A-AA28-E5F4-0E9C-E023D20143E3}"/>
              </a:ext>
            </a:extLst>
          </p:cNvPr>
          <p:cNvSpPr/>
          <p:nvPr/>
        </p:nvSpPr>
        <p:spPr>
          <a:xfrm>
            <a:off x="10731846" y="0"/>
            <a:ext cx="2067601" cy="97417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2734D6-F99E-9721-CD88-5EB37CA15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93113"/>
          </a:xfrm>
        </p:spPr>
        <p:txBody>
          <a:bodyPr/>
          <a:lstStyle/>
          <a:p>
            <a:r>
              <a:rPr lang="zh-TW" altLang="en-US" dirty="0"/>
              <a:t>它是一個豐裕的城市，但道德卻是淪亡</a:t>
            </a:r>
            <a:endParaRPr lang="en-HK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D68213-A0E7-87AB-963D-C3C48F82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5325"/>
            <a:ext cx="10515600" cy="53557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Tx/>
              <a:buChar char="−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文化、藝術、經濟都十分發達</a:t>
            </a:r>
            <a:endParaRPr lang="en-HK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buFontTx/>
              <a:buChar char="−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每兩年舉行一次「地峽運動會」</a:t>
            </a:r>
            <a:r>
              <a:rPr lang="en-US" altLang="zh-TW" sz="3200" dirty="0"/>
              <a:t>(Isthmian Games)</a:t>
            </a:r>
          </a:p>
          <a:p>
            <a:pPr lvl="1">
              <a:lnSpc>
                <a:spcPct val="100000"/>
              </a:lnSpc>
              <a:buFontTx/>
              <a:buChar char="−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獎品是草製的冠冕</a:t>
            </a:r>
            <a:endParaRPr lang="en-HK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buFontTx/>
              <a:buChar char="−"/>
            </a:pPr>
            <a:r>
              <a:rPr lang="en-US" altLang="zh-TW" sz="3200" dirty="0"/>
              <a:t>“</a:t>
            </a:r>
            <a:r>
              <a:rPr lang="en-US" altLang="zh-TW" sz="3200" dirty="0" err="1"/>
              <a:t>korinthiazomai</a:t>
            </a:r>
            <a:r>
              <a:rPr lang="en-US" altLang="zh-TW" sz="3200" dirty="0"/>
              <a:t>” </a:t>
            </a:r>
            <a:r>
              <a:rPr lang="zh-TW" altLang="en-US" sz="3200" dirty="0"/>
              <a:t>：</a:t>
            </a:r>
            <a:r>
              <a:rPr lang="en-US" altLang="zh-TW" sz="3200" dirty="0"/>
              <a:t>to act like a Corinthian</a:t>
            </a:r>
          </a:p>
          <a:p>
            <a:pPr lvl="1">
              <a:lnSpc>
                <a:spcPct val="100000"/>
              </a:lnSpc>
              <a:buFontTx/>
              <a:buChar char="−"/>
            </a:pPr>
            <a:r>
              <a:rPr lang="en-US" altLang="zh-TW" sz="3200" dirty="0"/>
              <a:t>a synonym for sexual immorality</a:t>
            </a:r>
          </a:p>
          <a:p>
            <a:pPr>
              <a:lnSpc>
                <a:spcPct val="100000"/>
              </a:lnSpc>
              <a:buFontTx/>
              <a:buChar char="−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南部高山上有著名的亞福羅底德神廟</a:t>
            </a:r>
            <a:r>
              <a:rPr lang="en-US" altLang="zh-TW" sz="3200" dirty="0"/>
              <a:t>(Temple of Aphrodite)</a:t>
            </a:r>
            <a:r>
              <a:rPr lang="zh-TW" altLang="en-US" sz="3200" dirty="0"/>
              <a:t>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廟妓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女祭司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多達千人。</a:t>
            </a:r>
            <a:endParaRPr lang="en-HK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buFontTx/>
              <a:buChar char="−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城內有一個七百呎長、三百呎闊的廣場，有各式的商店及肉食市場，並有一個公眾會議的地方。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BA42C78-C425-1760-A448-1E8C1543FAA7}"/>
              </a:ext>
            </a:extLst>
          </p:cNvPr>
          <p:cNvSpPr/>
          <p:nvPr/>
        </p:nvSpPr>
        <p:spPr>
          <a:xfrm>
            <a:off x="10668001" y="0"/>
            <a:ext cx="2067601" cy="97417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2176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EF9AED8-3114-D91B-0C5E-019667094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54526FF-7852-91A6-D1F4-C1A7280B6258}"/>
              </a:ext>
            </a:extLst>
          </p:cNvPr>
          <p:cNvSpPr txBox="1">
            <a:spLocks noChangeArrowheads="1"/>
          </p:cNvSpPr>
          <p:nvPr/>
        </p:nvSpPr>
        <p:spPr>
          <a:xfrm>
            <a:off x="284285" y="450216"/>
            <a:ext cx="10077694" cy="71913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處境及目的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F1E50D4-C619-E804-B40B-51BE8651369E}"/>
              </a:ext>
            </a:extLst>
          </p:cNvPr>
          <p:cNvSpPr txBox="1">
            <a:spLocks noChangeArrowheads="1"/>
          </p:cNvSpPr>
          <p:nvPr/>
        </p:nvSpPr>
        <p:spPr>
          <a:xfrm>
            <a:off x="284285" y="1169353"/>
            <a:ext cx="11623430" cy="51706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TW" sz="3200" dirty="0"/>
              <a:t>1.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當保羅還在以弗所時，他從革來氏家裡的人得悉有關真理和信徒生活的問題。</a:t>
            </a:r>
          </a:p>
          <a:p>
            <a:pPr marL="1706563" indent="-546100">
              <a:buFont typeface="Arial" panose="020B0604020202020204" pitchFamily="34" charset="0"/>
              <a:buNone/>
            </a:pPr>
            <a:r>
              <a:rPr lang="en-US" altLang="zh-TW" sz="3000" dirty="0"/>
              <a:t>1:11  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因為革來氏家裡的人曾對我提起弟兄們來，說你們中間有分爭。</a:t>
            </a:r>
          </a:p>
          <a:p>
            <a:pPr>
              <a:buFontTx/>
              <a:buNone/>
            </a:pPr>
            <a:r>
              <a:rPr lang="en-US" altLang="zh-TW" sz="3200" dirty="0"/>
              <a:t>2.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過了些時候，保羅收到從哥林多來的信 。</a:t>
            </a:r>
          </a:p>
          <a:p>
            <a:pPr>
              <a:buFontTx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--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在這封信裡，教會提出多個問題詢問保羅。</a:t>
            </a:r>
          </a:p>
          <a:p>
            <a:pPr>
              <a:buFontTx/>
              <a:buNone/>
            </a:pPr>
            <a:r>
              <a:rPr lang="zh-TW" altLang="en-US" dirty="0"/>
              <a:t>		 </a:t>
            </a:r>
            <a:r>
              <a:rPr lang="en-US" altLang="zh-TW" sz="3000" dirty="0"/>
              <a:t>7:1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論到你們信上所提的事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…</a:t>
            </a:r>
          </a:p>
          <a:p>
            <a:pPr>
              <a:buFontTx/>
              <a:buNone/>
            </a:pPr>
            <a:r>
              <a:rPr lang="en-US" altLang="zh-TW" sz="3200" dirty="0"/>
              <a:t>3.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保羅也從司提反、福徒拿都和亞該古得知哥林多情況。</a:t>
            </a:r>
          </a:p>
          <a:p>
            <a:pPr>
              <a:buFontTx/>
              <a:buNone/>
            </a:pPr>
            <a:r>
              <a:rPr lang="zh-TW" altLang="en-US" dirty="0"/>
              <a:t>	</a:t>
            </a:r>
            <a:r>
              <a:rPr lang="en-US" altLang="zh-TW" sz="3000" dirty="0"/>
              <a:t>16:17 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司提反和福徒拿都，並亞該古到這裡來，我很喜歡；因為你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們待我有不及之處，他們補上了。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01560A5-F3FF-799A-BD4D-BB5AE78F7B89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1855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AEE3654-207B-B566-85DB-93F5C4D641CE}"/>
              </a:ext>
            </a:extLst>
          </p:cNvPr>
          <p:cNvSpPr txBox="1">
            <a:spLocks noChangeArrowheads="1"/>
          </p:cNvSpPr>
          <p:nvPr/>
        </p:nvSpPr>
        <p:spPr>
          <a:xfrm>
            <a:off x="451338" y="1334865"/>
            <a:ext cx="11289323" cy="309562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TW" sz="3200" dirty="0"/>
              <a:t>4.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這些報告、信件、與保羅本身的希望和計劃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Tx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 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就成了這書信的寫作目的。</a:t>
            </a:r>
          </a:p>
          <a:p>
            <a:pPr>
              <a:buFontTx/>
              <a:buNone/>
            </a:pPr>
            <a:r>
              <a:rPr lang="zh-TW" altLang="en-US" sz="3200" dirty="0"/>
              <a:t>	</a:t>
            </a:r>
            <a:r>
              <a:rPr lang="en-US" altLang="zh-TW" sz="3200" dirty="0"/>
              <a:t>a.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改正錯誤和紛亂 </a:t>
            </a:r>
            <a:r>
              <a:rPr lang="en-US" altLang="zh-TW" sz="3200" dirty="0"/>
              <a:t>(1:10-6:20; 11:2-34; 15:1-58)</a:t>
            </a:r>
          </a:p>
          <a:p>
            <a:pPr>
              <a:buFontTx/>
              <a:buNone/>
            </a:pPr>
            <a:r>
              <a:rPr lang="en-US" altLang="zh-TW" sz="3200" dirty="0"/>
              <a:t>	b.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答覆教會所提詢的問題 </a:t>
            </a:r>
            <a:r>
              <a:rPr lang="en-US" altLang="zh-TW" sz="3200" dirty="0"/>
              <a:t>(7:1-11:1; 16:1-14)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A9E4805-B7AD-8B2B-5702-6EC76122E708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7123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724D495-DDC4-2AEB-EE37-7F9FB2BB3E08}"/>
              </a:ext>
            </a:extLst>
          </p:cNvPr>
          <p:cNvSpPr txBox="1">
            <a:spLocks noChangeArrowheads="1"/>
          </p:cNvSpPr>
          <p:nvPr/>
        </p:nvSpPr>
        <p:spPr>
          <a:xfrm>
            <a:off x="319454" y="200296"/>
            <a:ext cx="9887550" cy="7987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特色</a:t>
            </a:r>
            <a:endParaRPr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FE227F5-789E-2A09-2DFC-DFB21E4330C1}"/>
              </a:ext>
            </a:extLst>
          </p:cNvPr>
          <p:cNvSpPr txBox="1">
            <a:spLocks noChangeArrowheads="1"/>
          </p:cNvSpPr>
          <p:nvPr/>
        </p:nvSpPr>
        <p:spPr>
          <a:xfrm>
            <a:off x="319454" y="878544"/>
            <a:ext cx="11553092" cy="5844473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zh-TW" sz="3200" dirty="0"/>
              <a:t>1.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處境性非常鮮明</a:t>
            </a:r>
          </a:p>
          <a:p>
            <a:pPr>
              <a:buFontTx/>
              <a:buNone/>
            </a:pPr>
            <a:r>
              <a:rPr lang="en-US" altLang="zh-TW" sz="3200" dirty="0"/>
              <a:t>2.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論說清晰，條理分明</a:t>
            </a:r>
          </a:p>
          <a:p>
            <a:pPr>
              <a:buFontTx/>
              <a:buNone/>
            </a:pPr>
            <a:r>
              <a:rPr lang="en-US" altLang="zh-TW" sz="3200" dirty="0"/>
              <a:t>3.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是所有書信中討論教會問題最多的一封</a:t>
            </a:r>
          </a:p>
          <a:p>
            <a:pPr>
              <a:buFontTx/>
              <a:buNone/>
            </a:pPr>
            <a:r>
              <a:rPr lang="en-US" altLang="zh-TW" sz="3200" dirty="0"/>
              <a:t>4.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書中充滿尖銳的措詞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zh-TW" altLang="en-US" dirty="0"/>
              <a:t>	</a:t>
            </a:r>
            <a:r>
              <a:rPr lang="zh-TW" altLang="en-US" sz="3000" dirty="0"/>
              <a:t> </a:t>
            </a:r>
            <a:r>
              <a:rPr lang="en-US" altLang="zh-TW" sz="3000" dirty="0"/>
              <a:t>1:13 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基督是分開的嗎？保羅為你們釘了十字架嗎？你們是奉保羅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的名受了洗嗎？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3000" dirty="0"/>
              <a:t>	 </a:t>
            </a:r>
            <a:r>
              <a:rPr lang="en-US" altLang="zh-TW" sz="3000" dirty="0"/>
              <a:t>3:2 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我是用奶餵你們，沒有用飯餵你們。那時你們不能吃，就是如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今還是不能。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zh-TW" altLang="en-US" sz="3000" dirty="0"/>
              <a:t>	 </a:t>
            </a:r>
            <a:r>
              <a:rPr lang="en-US" altLang="zh-TW" sz="3000" dirty="0"/>
              <a:t>5:1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風聞在你們中間有淫亂的事。這樣的淫亂連外邦人中也沒有，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就是有人收了他的繼母。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3000" dirty="0"/>
              <a:t>	 </a:t>
            </a:r>
            <a:r>
              <a:rPr lang="en-US" altLang="zh-TW" sz="3000" dirty="0"/>
              <a:t>14:36 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神的道理豈是從你們出來嗎？豈是單臨到你們嗎？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3BE6AA0-B9FD-098E-608D-A1A53201D204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8404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8595D03-A941-5C77-E53A-47DAC87D2DDB}"/>
              </a:ext>
            </a:extLst>
          </p:cNvPr>
          <p:cNvSpPr txBox="1">
            <a:spLocks noChangeArrowheads="1"/>
          </p:cNvSpPr>
          <p:nvPr/>
        </p:nvSpPr>
        <p:spPr>
          <a:xfrm>
            <a:off x="395654" y="549728"/>
            <a:ext cx="9534871" cy="838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信息</a:t>
            </a:r>
            <a:endParaRPr lang="zh-TW" alt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0789B40-9235-B394-B174-70FAB56EA4F1}"/>
              </a:ext>
            </a:extLst>
          </p:cNvPr>
          <p:cNvSpPr txBox="1">
            <a:spLocks noChangeArrowheads="1"/>
          </p:cNvSpPr>
          <p:nvPr/>
        </p:nvSpPr>
        <p:spPr>
          <a:xfrm>
            <a:off x="395654" y="1387928"/>
            <a:ext cx="11009378" cy="408214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保羅寫信給哥林多人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去處理他們所面對的問題：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結黨紛爭、淫亂、訴訟、	緍姻及獨身、基督徒的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自由與偶像祭物、教會敬拜、及復活等</a:t>
            </a:r>
          </a:p>
          <a:p>
            <a:pPr>
              <a:buFontTx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  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來改正由他們的自大驕傲</a:t>
            </a:r>
          </a:p>
          <a:p>
            <a:pPr>
              <a:buFontTx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	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及所引起的問題與紛爭</a:t>
            </a:r>
          </a:p>
          <a:p>
            <a:pPr>
              <a:buFontTx/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以致他們能活出正確的品格及合一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6960074-6428-894B-F900-3BC2D273CC4D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06476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232E77-9CF0-409F-6978-567D491536E1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  <p:graphicFrame>
        <p:nvGraphicFramePr>
          <p:cNvPr id="3" name="Group 41">
            <a:extLst>
              <a:ext uri="{FF2B5EF4-FFF2-40B4-BE49-F238E27FC236}">
                <a16:creationId xmlns:a16="http://schemas.microsoft.com/office/drawing/2014/main" id="{2AFEB8AF-197E-8913-25AA-D787C7E809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67419"/>
              </p:ext>
            </p:extLst>
          </p:nvPr>
        </p:nvGraphicFramePr>
        <p:xfrm>
          <a:off x="1154722" y="0"/>
          <a:ext cx="9651023" cy="6857999"/>
        </p:xfrm>
        <a:graphic>
          <a:graphicData uri="http://schemas.openxmlformats.org/drawingml/2006/table">
            <a:tbl>
              <a:tblPr/>
              <a:tblGrid>
                <a:gridCol w="471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分黨之亂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驕傲引致教會分裂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淫亂與訴訟之亂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教會自高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沒執有執行紀律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信徒彼此欺壓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新細明體" panose="02020500000000000000" pitchFamily="18" charset="-120"/>
                        </a:rPr>
                        <a:t>，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引致訴訟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SimHei" panose="02010609060101010101" pitchFamily="49" charset="-122"/>
                        </a:rPr>
                        <a:t>3.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婚姻觀念之亂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不明白婚姻的意義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獨身的利弊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食與不食祭物之亂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不明白信徒自由之原則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8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男女權柄之亂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不明白神設立男女角色之原則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82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聖餐與愛筵之亂</a:t>
                      </a:r>
                      <a:endParaRPr kumimoji="0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重富輕貧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新細明體" panose="02020500000000000000" pitchFamily="18" charset="-120"/>
                        </a:rPr>
                        <a:t>，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分門別類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新細明體" panose="02020500000000000000" pitchFamily="18" charset="-120"/>
                        </a:rPr>
                        <a:t>，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沒為罪反醒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3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屬靈恩賜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  高低輕重之亂</a:t>
                      </a:r>
                      <a:endParaRPr kumimoji="0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恩賜鬥大，方言混亂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3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復活身體与現今軀體之亂 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不明白復活的教義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AutoShape 32">
            <a:extLst>
              <a:ext uri="{FF2B5EF4-FFF2-40B4-BE49-F238E27FC236}">
                <a16:creationId xmlns:a16="http://schemas.microsoft.com/office/drawing/2014/main" id="{B91576AF-F7E4-F852-CE2B-E1DBE64D9274}"/>
              </a:ext>
            </a:extLst>
          </p:cNvPr>
          <p:cNvSpPr>
            <a:spLocks/>
          </p:cNvSpPr>
          <p:nvPr/>
        </p:nvSpPr>
        <p:spPr bwMode="auto">
          <a:xfrm>
            <a:off x="4583116" y="2789499"/>
            <a:ext cx="504825" cy="2871526"/>
          </a:xfrm>
          <a:prstGeom prst="rightBrace">
            <a:avLst>
              <a:gd name="adj1" fmla="val 52306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33">
            <a:extLst>
              <a:ext uri="{FF2B5EF4-FFF2-40B4-BE49-F238E27FC236}">
                <a16:creationId xmlns:a16="http://schemas.microsoft.com/office/drawing/2014/main" id="{092529B6-D1A2-0B8A-03AC-84511C968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906" y="3840480"/>
            <a:ext cx="677108" cy="12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敬拜</a:t>
            </a:r>
          </a:p>
        </p:txBody>
      </p:sp>
    </p:spTree>
    <p:extLst>
      <p:ext uri="{BB962C8B-B14F-4D97-AF65-F5344CB8AC3E}">
        <p14:creationId xmlns:p14="http://schemas.microsoft.com/office/powerpoint/2010/main" val="3210523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72E8E8-B5D9-1353-BDD9-E7667F55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E1B0C17-4212-DAD5-47A8-62DA32F909FF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6DBA59A-23F9-6783-FA98-0F48EB07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1000"/>
            <a:ext cx="35052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分黨之亂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966E96-A20E-91F5-770B-B2BCEA00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38600"/>
            <a:ext cx="2514600" cy="1981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分黨之事實</a:t>
            </a:r>
          </a:p>
          <a:p>
            <a:pPr algn="ctr" eaLnBrk="1" hangingPunct="1"/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(1:10-17)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488876-9598-A23F-BEEF-474918D2B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038600"/>
            <a:ext cx="2514600" cy="1981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分黨之原因</a:t>
            </a:r>
          </a:p>
          <a:p>
            <a:pPr algn="ctr" eaLnBrk="1" hangingPunct="1"/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(1:18-4:5)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0D0612A-68CE-15FE-42E7-D5D0EC5E1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038600"/>
            <a:ext cx="2362200" cy="1981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分黨之責備</a:t>
            </a:r>
          </a:p>
          <a:p>
            <a:pPr algn="ctr" eaLnBrk="1" hangingPunct="1"/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(4:6-21)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4C5999A4-0AC6-3B31-702D-E233939D2AED}"/>
              </a:ext>
            </a:extLst>
          </p:cNvPr>
          <p:cNvSpPr>
            <a:spLocks noChangeArrowheads="1"/>
          </p:cNvSpPr>
          <p:nvPr/>
        </p:nvSpPr>
        <p:spPr bwMode="auto">
          <a:xfrm rot="8419545">
            <a:off x="2819400" y="2895600"/>
            <a:ext cx="1371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794C428D-F922-B3BE-DDD5-AFA25053B00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48300" y="2857500"/>
            <a:ext cx="1371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06FF80C-5E7D-2B78-9696-CCFF429E5960}"/>
              </a:ext>
            </a:extLst>
          </p:cNvPr>
          <p:cNvSpPr>
            <a:spLocks noChangeArrowheads="1"/>
          </p:cNvSpPr>
          <p:nvPr/>
        </p:nvSpPr>
        <p:spPr bwMode="auto">
          <a:xfrm rot="2540556">
            <a:off x="8077200" y="2743200"/>
            <a:ext cx="1371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24AA5FB8-7EBF-4D89-EE80-D9AC3D48B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429000"/>
            <a:ext cx="914400" cy="914400"/>
          </a:xfrm>
          <a:prstGeom prst="star4">
            <a:avLst>
              <a:gd name="adj" fmla="val 12500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9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>
            <a:extLst>
              <a:ext uri="{FF2B5EF4-FFF2-40B4-BE49-F238E27FC236}">
                <a16:creationId xmlns:a16="http://schemas.microsoft.com/office/drawing/2014/main" id="{D05640A4-67CD-94EF-FEEB-269A90B3A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631" y="188916"/>
            <a:ext cx="9766547" cy="64801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zh-TW" altLang="en-US" sz="3600" dirty="0">
                <a:solidFill>
                  <a:srgbClr val="FF0000"/>
                </a:solidFill>
              </a:rPr>
              <a:t>分黨之問題</a:t>
            </a:r>
            <a:endParaRPr lang="en-US" altLang="zh-TW" sz="36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</a:rPr>
              <a:t> </a:t>
            </a:r>
            <a:r>
              <a:rPr lang="en-US" altLang="zh-TW" sz="3200" dirty="0">
                <a:solidFill>
                  <a:schemeClr val="bg2"/>
                </a:solidFill>
              </a:rPr>
              <a:t>-- </a:t>
            </a:r>
            <a:r>
              <a:rPr lang="zh-TW" altLang="en-US" sz="3200" dirty="0">
                <a:solidFill>
                  <a:schemeClr val="bg2"/>
                </a:solidFill>
              </a:rPr>
              <a:t>各人說屬於不同領袖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</a:rPr>
              <a:t> </a:t>
            </a:r>
            <a:r>
              <a:rPr lang="en-US" altLang="zh-TW" sz="3200" dirty="0">
                <a:solidFill>
                  <a:schemeClr val="bg2"/>
                </a:solidFill>
              </a:rPr>
              <a:t>-- </a:t>
            </a:r>
            <a:r>
              <a:rPr lang="zh-TW" altLang="en-US" sz="3200" dirty="0">
                <a:solidFill>
                  <a:schemeClr val="bg2"/>
                </a:solidFill>
              </a:rPr>
              <a:t>起因</a:t>
            </a:r>
            <a:r>
              <a:rPr lang="zh-TW" altLang="en-US" sz="3200" dirty="0">
                <a:solidFill>
                  <a:schemeClr val="bg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32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 </a:t>
            </a:r>
            <a:r>
              <a:rPr lang="en-US" altLang="zh-TW" sz="3200" dirty="0">
                <a:solidFill>
                  <a:schemeClr val="bg2"/>
                </a:solidFill>
                <a:latin typeface="Papyrus" panose="03070502060502030205" pitchFamily="66" charset="0"/>
              </a:rPr>
              <a:t>• </a:t>
            </a:r>
            <a:r>
              <a:rPr lang="zh-TW" altLang="en-US" sz="3200" dirty="0">
                <a:solidFill>
                  <a:schemeClr val="bg2"/>
                </a:solidFill>
              </a:rPr>
              <a:t>某些領袖的自大，以智慧自捧</a:t>
            </a:r>
            <a:endParaRPr lang="en-US" altLang="zh-TW" sz="32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</a:t>
            </a:r>
            <a:r>
              <a:rPr lang="en-US" altLang="zh-TW" sz="3200" dirty="0">
                <a:solidFill>
                  <a:schemeClr val="bg2"/>
                </a:solidFill>
                <a:latin typeface="Papyrus" panose="03070502060502030205" pitchFamily="66" charset="0"/>
              </a:rPr>
              <a:t> •  </a:t>
            </a:r>
            <a:r>
              <a:rPr lang="zh-TW" altLang="en-US" sz="3200" dirty="0">
                <a:solidFill>
                  <a:schemeClr val="bg2"/>
                </a:solidFill>
                <a:latin typeface="Papyrus" panose="03070502060502030205" pitchFamily="66" charset="0"/>
              </a:rPr>
              <a:t>信徒仍屬肉體</a:t>
            </a:r>
            <a:endParaRPr lang="en-US" altLang="zh-TW" sz="3200" dirty="0">
              <a:solidFill>
                <a:schemeClr val="bg2"/>
              </a:solidFill>
              <a:latin typeface="Papyrus" panose="03070502060502030205" pitchFamily="66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	3:1 </a:t>
            </a:r>
            <a:r>
              <a:rPr lang="zh-TW" altLang="en-US" sz="3200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弟兄們，我從前對你們說話，不能把你們當</a:t>
            </a:r>
            <a:r>
              <a:rPr lang="en-US" altLang="zh-TW" sz="3200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200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作屬靈的，只得把你們當作屬肉體，在基督</a:t>
            </a:r>
            <a:r>
              <a:rPr lang="en-US" altLang="zh-TW" sz="3200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200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裡為嬰孩的。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endParaRPr lang="en-US" altLang="zh-TW" sz="2800" i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D381CBA-CF4B-E59A-52F4-E3F5FFB2DE9D}"/>
              </a:ext>
            </a:extLst>
          </p:cNvPr>
          <p:cNvSpPr/>
          <p:nvPr/>
        </p:nvSpPr>
        <p:spPr>
          <a:xfrm>
            <a:off x="10515598" y="76200"/>
            <a:ext cx="1997263" cy="81030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70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名片, 設計 的圖片&#10;&#10;自動產生的描述">
            <a:extLst>
              <a:ext uri="{FF2B5EF4-FFF2-40B4-BE49-F238E27FC236}">
                <a16:creationId xmlns:a16="http://schemas.microsoft.com/office/drawing/2014/main" id="{B47F5CA2-61DD-9AA5-460F-7D752485C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15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7B68F1-EE95-4CC5-A2DE-95557906B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699" y="425178"/>
            <a:ext cx="2514600" cy="144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分黨之原因</a:t>
            </a:r>
          </a:p>
          <a:p>
            <a:pPr algn="ctr" eaLnBrk="1" hangingPunct="1"/>
            <a:r>
              <a:rPr kumimoji="0" lang="en-US" altLang="zh-TW" sz="3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(1:18-4:5)</a:t>
            </a:r>
          </a:p>
        </p:txBody>
      </p:sp>
      <p:sp>
        <p:nvSpPr>
          <p:cNvPr id="3" name="AutoShape 7">
            <a:extLst>
              <a:ext uri="{FF2B5EF4-FFF2-40B4-BE49-F238E27FC236}">
                <a16:creationId xmlns:a16="http://schemas.microsoft.com/office/drawing/2014/main" id="{6856D191-22D1-C724-F740-596606343E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00699" y="2374492"/>
            <a:ext cx="990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00EACFE7-2CFF-DDC4-EFB8-EA97467C5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757" y="3304883"/>
            <a:ext cx="9504485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Aft>
                <a:spcPts val="600"/>
              </a:spcAft>
              <a:buFontTx/>
              <a:buAutoNum type="alphaLcPeriod"/>
            </a:pPr>
            <a:r>
              <a:rPr lang="zh-TW" altLang="zh-HK" sz="3200" b="1" dirty="0">
                <a:solidFill>
                  <a:srgbClr val="7030A0"/>
                </a:solidFill>
                <a:ea typeface="華康細黑體" panose="020B0309000000000000" pitchFamily="49" charset="-120"/>
                <a:cs typeface="Times New Roman" panose="02020603050405020304" pitchFamily="18" charset="0"/>
              </a:rPr>
              <a:t>神的智慧和能力是在基督裡，不是在人的智慧裡，只有屬靈的人才能領受並說出神的真正智慧 </a:t>
            </a:r>
            <a:r>
              <a:rPr lang="en-US" altLang="zh-HK" sz="3200" b="1" dirty="0">
                <a:solidFill>
                  <a:srgbClr val="7030A0"/>
                </a:solidFill>
                <a:ea typeface="華康細黑體" panose="020B0309000000000000" pitchFamily="49" charset="-120"/>
                <a:cs typeface="Times New Roman" panose="02020603050405020304" pitchFamily="18" charset="0"/>
              </a:rPr>
              <a:t>(1:18-3:4)</a:t>
            </a:r>
          </a:p>
          <a:p>
            <a:pPr>
              <a:buFontTx/>
              <a:buAutoNum type="alphaLcPeriod"/>
            </a:pPr>
            <a:r>
              <a:rPr lang="zh-TW" altLang="zh-HK" sz="3200" b="1" dirty="0">
                <a:solidFill>
                  <a:srgbClr val="7030A0"/>
                </a:solidFill>
                <a:ea typeface="華康細黑體" panose="020B0309000000000000" pitchFamily="49" charset="-120"/>
                <a:cs typeface="Times New Roman" panose="02020603050405020304" pitchFamily="18" charset="0"/>
              </a:rPr>
              <a:t>每個領袖都是神的僕人，要向神交帳，不破壞教會合一 </a:t>
            </a:r>
            <a:r>
              <a:rPr lang="en-US" altLang="zh-HK" sz="3200" b="1" dirty="0">
                <a:solidFill>
                  <a:srgbClr val="7030A0"/>
                </a:solidFill>
                <a:ea typeface="華康細黑體" panose="020B0309000000000000" pitchFamily="49" charset="-120"/>
                <a:cs typeface="Times New Roman" panose="02020603050405020304" pitchFamily="18" charset="0"/>
              </a:rPr>
              <a:t>(3:5-4:5)</a:t>
            </a:r>
            <a:endParaRPr lang="zh-TW" altLang="zh-HK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23A8241-4DB8-4AB8-4971-707571CBE1BC}"/>
              </a:ext>
            </a:extLst>
          </p:cNvPr>
          <p:cNvSpPr/>
          <p:nvPr/>
        </p:nvSpPr>
        <p:spPr>
          <a:xfrm>
            <a:off x="10560053" y="4851"/>
            <a:ext cx="1882963" cy="796338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060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416755-6B74-B048-F457-2F2B7884CADA}"/>
              </a:ext>
            </a:extLst>
          </p:cNvPr>
          <p:cNvSpPr/>
          <p:nvPr/>
        </p:nvSpPr>
        <p:spPr>
          <a:xfrm>
            <a:off x="10560053" y="4851"/>
            <a:ext cx="1882963" cy="796338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AF98637-862E-85E2-49E7-3BD33F8F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385857"/>
            <a:ext cx="2514600" cy="1152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2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分黨之原因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4B7A27E5-90B4-6EE5-4BEB-B6156BDAB3A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86438" y="1641566"/>
            <a:ext cx="4318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7B04CA6-8ED5-8D44-ACBC-4F518AC84373}"/>
              </a:ext>
            </a:extLst>
          </p:cNvPr>
          <p:cNvSpPr txBox="1"/>
          <p:nvPr/>
        </p:nvSpPr>
        <p:spPr>
          <a:xfrm>
            <a:off x="5669280" y="2105478"/>
            <a:ext cx="6066608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TW" altLang="zh-HK" sz="28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不明白十字架的信息</a:t>
            </a:r>
            <a:endParaRPr lang="en-US" altLang="zh-TW" sz="2800" b="1" kern="1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600" b="1" kern="1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神的智慧和能力是在基督裡，不是在人的智慧裡</a:t>
            </a:r>
            <a:endParaRPr lang="en-US" altLang="zh-TW" sz="2600" b="1" kern="1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600" b="1" kern="1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只有屬靈的人才能領受並說出神的真正智慧</a:t>
            </a:r>
            <a:endParaRPr lang="en-US" altLang="zh-TW" sz="2600" b="1" kern="1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600" b="1" kern="1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每個領袖都是神的僕人，要向神交帳，不破壞教會合一</a:t>
            </a:r>
            <a:endParaRPr lang="en-US" altLang="zh-TW" sz="2600" b="1" kern="1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600" b="1" kern="1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每個人要小心如何建造工程，因要向神交帳</a:t>
            </a:r>
            <a:endParaRPr lang="zh-TW" altLang="zh-HK" sz="26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  <a:p>
            <a:pPr marL="263525" indent="-263525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600" b="1" kern="1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信徒當看使徒為福音的管家，不可論斷</a:t>
            </a:r>
            <a:endParaRPr lang="en-US" altLang="zh-TW" sz="2600" b="1" kern="100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616B415-9607-0063-901D-81F2EBACCE65}"/>
              </a:ext>
            </a:extLst>
          </p:cNvPr>
          <p:cNvSpPr txBox="1"/>
          <p:nvPr/>
        </p:nvSpPr>
        <p:spPr>
          <a:xfrm>
            <a:off x="752204" y="2105478"/>
            <a:ext cx="4429397" cy="4242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TW" altLang="zh-HK" sz="28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違反福音的性質</a:t>
            </a:r>
            <a:endParaRPr lang="en-US" altLang="zh-TW" sz="2800" b="1" kern="1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36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基督不是分開的</a:t>
            </a:r>
            <a:endParaRPr lang="en-US" altLang="zh-TW" sz="28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36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800" b="1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受誰施洗不是福音重點</a:t>
            </a:r>
            <a:endParaRPr lang="en-US" altLang="zh-TW" sz="2800" b="1" dirty="0">
              <a:solidFill>
                <a:srgbClr val="7030A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Aft>
                <a:spcPts val="36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HK" sz="2800" b="1" kern="100" dirty="0">
                <a:solidFill>
                  <a:srgbClr val="7030A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需要信的，是基督及祂的十字架信息，不是世上的任何人</a:t>
            </a:r>
          </a:p>
          <a:p>
            <a:pPr marL="263525" indent="-263525">
              <a:spcAft>
                <a:spcPts val="360"/>
              </a:spcAft>
              <a:buFont typeface="Arial" panose="020B0604020202020204" pitchFamily="34" charset="0"/>
              <a:buChar char="•"/>
              <a:defRPr/>
            </a:pPr>
            <a:endParaRPr lang="en-US" altLang="zh-TW" sz="2800" b="1" dirty="0">
              <a:solidFill>
                <a:srgbClr val="92D050"/>
              </a:solidFill>
              <a:ea typeface="華康細黑體" panose="020B0309000000000000" pitchFamily="49" charset="-120"/>
              <a:cs typeface="Times New Roman" panose="02020603050405020304" pitchFamily="18" charset="0"/>
            </a:endParaRPr>
          </a:p>
          <a:p>
            <a:pPr marL="172720" indent="-172720">
              <a:spcAft>
                <a:spcPts val="360"/>
              </a:spcAft>
              <a:tabLst>
                <a:tab pos="1333500" algn="l"/>
              </a:tabLst>
              <a:defRPr/>
            </a:pPr>
            <a:r>
              <a:rPr lang="zh-TW" altLang="zh-HK" sz="2800" b="1" dirty="0">
                <a:solidFill>
                  <a:srgbClr val="92D050"/>
                </a:solidFill>
                <a:ea typeface="華康細黑體" panose="020B0309000000000000" pitchFamily="49" charset="-120"/>
                <a:cs typeface="Times New Roman" panose="02020603050405020304" pitchFamily="18" charset="0"/>
              </a:rPr>
              <a:t>	</a:t>
            </a:r>
            <a:endParaRPr lang="zh-TW" altLang="zh-HK" sz="2800" b="1" dirty="0">
              <a:solidFill>
                <a:srgbClr val="92D050"/>
              </a:solidFill>
              <a:cs typeface="新細明體" panose="02020500000000000000" pitchFamily="18" charset="-120"/>
            </a:endParaRPr>
          </a:p>
          <a:p>
            <a:pPr>
              <a:defRPr/>
            </a:pP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5762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1BEF9-FBD2-1556-B98B-53D48473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保羅即時的回應</a:t>
            </a:r>
            <a:endParaRPr lang="en-HK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970DD6-A35B-A982-AEC4-78BABDF0E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基督是分開的嗎？</a:t>
            </a:r>
          </a:p>
          <a:p>
            <a:pPr eaLnBrk="1" hangingPunct="1"/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保羅為你們釘了十字架嗎？</a:t>
            </a:r>
          </a:p>
          <a:p>
            <a:pPr eaLnBrk="1" hangingPunct="1"/>
            <a:r>
              <a:rPr lang="zh-HK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你們是奉保羅的名受了洗嗎？ </a:t>
            </a:r>
          </a:p>
          <a:p>
            <a:pPr lvl="1" eaLnBrk="1" hangingPunct="1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事實上保羅只曾為幾個人施洗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(1:14-17)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D12BBA1-6944-7AEE-48F9-1E8B19263C9A}"/>
              </a:ext>
            </a:extLst>
          </p:cNvPr>
          <p:cNvSpPr/>
          <p:nvPr/>
        </p:nvSpPr>
        <p:spPr>
          <a:xfrm>
            <a:off x="10357338" y="79131"/>
            <a:ext cx="2014847" cy="832160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5141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221D10-03FF-F62D-5A8C-95785D9E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處理方法</a:t>
            </a: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(4:6-21)</a:t>
            </a:r>
            <a:endParaRPr lang="en-HK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8D1A80-EE35-D607-CB07-304E679D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86009"/>
          </a:xfrm>
        </p:spPr>
        <p:txBody>
          <a:bodyPr/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保羅勸戒他們不要自高自大，要效法基督的謙卑 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保羅用自己的例子來作勸勉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dirty="0"/>
              <a:t>		4:6  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弟兄們，我為你們的緣故，拿這些事轉比自己和亞波羅，</a:t>
            </a:r>
            <a:r>
              <a:rPr lang="en-HK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叫你們效法我們不可過於聖經所記，免得你們自高自大，貴</a:t>
            </a:r>
            <a:r>
              <a:rPr lang="en-HK" altLang="zh-TW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重這個，輕看那個。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16DC104-FA9D-FF30-07FA-31ADCBB0EBF7}"/>
              </a:ext>
            </a:extLst>
          </p:cNvPr>
          <p:cNvSpPr/>
          <p:nvPr/>
        </p:nvSpPr>
        <p:spPr>
          <a:xfrm>
            <a:off x="10357338" y="79131"/>
            <a:ext cx="2014847" cy="832160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60747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7B8C1FF-1E75-97C2-EC36-8B57EEA4A189}"/>
              </a:ext>
            </a:extLst>
          </p:cNvPr>
          <p:cNvSpPr txBox="1">
            <a:spLocks/>
          </p:cNvSpPr>
          <p:nvPr/>
        </p:nvSpPr>
        <p:spPr>
          <a:xfrm>
            <a:off x="3564558" y="234087"/>
            <a:ext cx="4897437" cy="1412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000" dirty="0">
                <a:latin typeface="SimHei" panose="02010609060101010101" pitchFamily="49" charset="-122"/>
                <a:ea typeface="SimHei" panose="02010609060101010101" pitchFamily="49" charset="-122"/>
              </a:rPr>
              <a:t>淫亂與訴訟之亂</a:t>
            </a:r>
            <a:endParaRPr lang="en-US" altLang="zh-TW" sz="50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C5EE61E-F605-95B9-796E-462896EE1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760" y="2010568"/>
            <a:ext cx="5761037" cy="1512888"/>
          </a:xfrm>
          <a:prstGeom prst="rect">
            <a:avLst/>
          </a:prstGeom>
          <a:solidFill>
            <a:srgbClr val="FFC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對淫亂的譴責 </a:t>
            </a:r>
          </a:p>
          <a:p>
            <a:pPr algn="ctr"/>
            <a:r>
              <a:rPr kumimoji="0" lang="en-US" altLang="zh-TW" sz="40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(5:1-13; 6:12-20)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991AB7-6DAF-CAEF-D13C-9EB53E0AE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759" y="4103414"/>
            <a:ext cx="5761037" cy="1657350"/>
          </a:xfrm>
          <a:prstGeom prst="rect">
            <a:avLst/>
          </a:prstGeom>
          <a:solidFill>
            <a:srgbClr val="A8C6D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rgbClr val="7030A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對彼此訴訟的譴責</a:t>
            </a:r>
          </a:p>
          <a:p>
            <a:pPr algn="ctr"/>
            <a:r>
              <a:rPr kumimoji="0" lang="en-US" altLang="zh-TW" sz="3600" dirty="0">
                <a:solidFill>
                  <a:srgbClr val="7030A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(6:1 - 6:11)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2AFDFC2-21A1-AFD0-F311-8F2E63B253BC}"/>
              </a:ext>
            </a:extLst>
          </p:cNvPr>
          <p:cNvSpPr/>
          <p:nvPr/>
        </p:nvSpPr>
        <p:spPr>
          <a:xfrm>
            <a:off x="10374923" y="87922"/>
            <a:ext cx="2093978" cy="852603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27908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0285142">
            <a:extLst>
              <a:ext uri="{FF2B5EF4-FFF2-40B4-BE49-F238E27FC236}">
                <a16:creationId xmlns:a16="http://schemas.microsoft.com/office/drawing/2014/main" id="{F3A5D395-E8B0-FC6B-5B64-AF5C9A07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8123" y="0"/>
            <a:ext cx="3276600" cy="2173288"/>
          </a:xfrm>
          <a:prstGeom prst="rect">
            <a:avLst/>
          </a:prstGeom>
          <a:noFill/>
        </p:spPr>
      </p:pic>
      <p:pic>
        <p:nvPicPr>
          <p:cNvPr id="3" name="Picture 3" descr="j0178805">
            <a:extLst>
              <a:ext uri="{FF2B5EF4-FFF2-40B4-BE49-F238E27FC236}">
                <a16:creationId xmlns:a16="http://schemas.microsoft.com/office/drawing/2014/main" id="{CA4D20B4-93D4-7D0E-BC36-83728F0C3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3563938" cy="2173288"/>
          </a:xfrm>
          <a:prstGeom prst="rect">
            <a:avLst/>
          </a:prstGeom>
          <a:noFill/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CA64275-A3EB-DB97-86F6-CBA319359CBB}"/>
              </a:ext>
            </a:extLst>
          </p:cNvPr>
          <p:cNvSpPr txBox="1">
            <a:spLocks/>
          </p:cNvSpPr>
          <p:nvPr/>
        </p:nvSpPr>
        <p:spPr>
          <a:xfrm>
            <a:off x="3636962" y="1086644"/>
            <a:ext cx="49180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63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何亂之有 </a:t>
            </a:r>
            <a:r>
              <a:rPr lang="en-US" altLang="zh-TW" sz="63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?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0688EE-64DA-9968-6E3C-1E040AE901C0}"/>
              </a:ext>
            </a:extLst>
          </p:cNvPr>
          <p:cNvSpPr txBox="1">
            <a:spLocks/>
          </p:cNvSpPr>
          <p:nvPr/>
        </p:nvSpPr>
        <p:spPr>
          <a:xfrm>
            <a:off x="778214" y="2494189"/>
            <a:ext cx="10223863" cy="3767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solidFill>
                  <a:srgbClr val="7030A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教會中有淫亂的事</a:t>
            </a:r>
          </a:p>
          <a:p>
            <a:pPr lvl="1">
              <a:spcAft>
                <a:spcPts val="1200"/>
              </a:spcAft>
            </a:pP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林前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5:1  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風聞在你們中間有淫亂的事。這樣的淫亂連外邦</a:t>
            </a:r>
            <a:br>
              <a:rPr lang="en-HK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n-HK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人中也沒有，就是有人收了他的繼母。</a:t>
            </a:r>
            <a:endParaRPr lang="en-HK" altLang="zh-TW" sz="3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1">
              <a:spcAft>
                <a:spcPts val="1200"/>
              </a:spcAft>
            </a:pP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22:30  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人不可娶繼母為妻；不可掀開他父親的衣襟。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 </a:t>
            </a:r>
            <a:endParaRPr lang="en-HK" altLang="zh-TW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>
              <a:spcAft>
                <a:spcPts val="1200"/>
              </a:spcAft>
            </a:pP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27:20  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『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與繼母行淫的，必受咒詛！因為掀開他</a:t>
            </a:r>
            <a:br>
              <a:rPr lang="en-HK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n-HK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父親的衣襟。</a:t>
            </a:r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</a:p>
          <a:p>
            <a:pPr lvl="1">
              <a:spcAft>
                <a:spcPts val="1200"/>
              </a:spcAft>
            </a:pP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外邦人中也沒有</a:t>
            </a:r>
          </a:p>
          <a:p>
            <a:pPr lvl="1">
              <a:buFont typeface="Wingdings 2" panose="05020102010507070707" pitchFamily="18" charset="2"/>
              <a:buNone/>
            </a:pPr>
            <a:endParaRPr lang="zh-TW" altLang="en-US" sz="22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C7DF25-3C28-4BE8-BF58-579C37DC4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48" y="3849189"/>
            <a:ext cx="9748876" cy="2220685"/>
          </a:xfrm>
          <a:prstGeom prst="rect">
            <a:avLst/>
          </a:prstGeom>
          <a:noFill/>
          <a:ln w="28575">
            <a:solidFill>
              <a:srgbClr val="CC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8DF29EE-22D6-DE01-BE0C-EFC15495987A}"/>
              </a:ext>
            </a:extLst>
          </p:cNvPr>
          <p:cNvSpPr/>
          <p:nvPr/>
        </p:nvSpPr>
        <p:spPr>
          <a:xfrm>
            <a:off x="10594731" y="76200"/>
            <a:ext cx="2023640" cy="738867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1986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BEE371-4DA4-B0C6-5119-1E603D8E2D89}"/>
              </a:ext>
            </a:extLst>
          </p:cNvPr>
          <p:cNvSpPr txBox="1">
            <a:spLocks/>
          </p:cNvSpPr>
          <p:nvPr/>
        </p:nvSpPr>
        <p:spPr>
          <a:xfrm>
            <a:off x="3505384" y="694010"/>
            <a:ext cx="5349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300">
                <a:solidFill>
                  <a:srgbClr val="FF0000"/>
                </a:solidFill>
                <a:ea typeface="SimHei" panose="02010609060101010101" pitchFamily="49" charset="-122"/>
              </a:rPr>
              <a:t>更嚴重的問題</a:t>
            </a:r>
            <a:endParaRPr lang="zh-TW" altLang="en-US" sz="6300" dirty="0">
              <a:solidFill>
                <a:srgbClr val="FF0000"/>
              </a:solidFill>
              <a:ea typeface="SimHei" panose="02010609060101010101" pitchFamily="49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87D203-51ED-47C8-1C79-9755E7A333CF}"/>
              </a:ext>
            </a:extLst>
          </p:cNvPr>
          <p:cNvSpPr txBox="1">
            <a:spLocks/>
          </p:cNvSpPr>
          <p:nvPr/>
        </p:nvSpPr>
        <p:spPr>
          <a:xfrm>
            <a:off x="1674812" y="2340432"/>
            <a:ext cx="8842375" cy="312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zh-TW" altLang="en-US" sz="3700" dirty="0">
                <a:latin typeface="SimHei" panose="02010609060101010101" pitchFamily="49" charset="-122"/>
                <a:ea typeface="SimHei" panose="02010609060101010101" pitchFamily="49" charset="-122"/>
              </a:rPr>
              <a:t>教會並沒有執行紀律，並以此自誇</a:t>
            </a:r>
          </a:p>
          <a:p>
            <a:pPr marL="0" lvl="1">
              <a:lnSpc>
                <a:spcPct val="100000"/>
              </a:lnSpc>
              <a:spcAft>
                <a:spcPts val="600"/>
              </a:spcAft>
            </a:pPr>
            <a:r>
              <a:rPr lang="en-US" altLang="zh-TW" sz="3200" dirty="0">
                <a:latin typeface="SimHei" panose="02010609060101010101" pitchFamily="49" charset="-122"/>
                <a:ea typeface="SimHei" panose="02010609060101010101" pitchFamily="49" charset="-122"/>
              </a:rPr>
              <a:t>5:2	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你們還是自高自大，並不哀痛，			把行這事的人從你們中間趕出去。 </a:t>
            </a:r>
          </a:p>
          <a:p>
            <a:pPr marL="0" lvl="1">
              <a:lnSpc>
                <a:spcPct val="100000"/>
              </a:lnSpc>
              <a:spcAft>
                <a:spcPts val="600"/>
              </a:spcAft>
            </a:pPr>
            <a:r>
              <a:rPr lang="en-US" altLang="zh-TW" sz="3200" dirty="0">
                <a:latin typeface="SimHei" panose="02010609060101010101" pitchFamily="49" charset="-122"/>
                <a:ea typeface="SimHei" panose="02010609060101010101" pitchFamily="49" charset="-122"/>
              </a:rPr>
              <a:t>5:6	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你們這自誇是不好的。豈不知一點麵酵能使</a:t>
            </a:r>
            <a:br>
              <a:rPr lang="en-HK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n-HK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全團發起來嗎？</a:t>
            </a:r>
          </a:p>
        </p:txBody>
      </p:sp>
      <p:pic>
        <p:nvPicPr>
          <p:cNvPr id="4" name="Picture 4" descr="j0336980">
            <a:extLst>
              <a:ext uri="{FF2B5EF4-FFF2-40B4-BE49-F238E27FC236}">
                <a16:creationId xmlns:a16="http://schemas.microsoft.com/office/drawing/2014/main" id="{9974D6F6-569B-36D1-6EC4-397612F83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12" y="765448"/>
            <a:ext cx="1008062" cy="1008063"/>
          </a:xfrm>
          <a:prstGeom prst="rect">
            <a:avLst/>
          </a:prstGeom>
          <a:noFill/>
        </p:spPr>
      </p:pic>
      <p:pic>
        <p:nvPicPr>
          <p:cNvPr id="5" name="Picture 5" descr="j0336980">
            <a:extLst>
              <a:ext uri="{FF2B5EF4-FFF2-40B4-BE49-F238E27FC236}">
                <a16:creationId xmlns:a16="http://schemas.microsoft.com/office/drawing/2014/main" id="{68913B32-3B4D-97F2-462A-33C3D0E8EC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7279" y="759536"/>
            <a:ext cx="1041400" cy="1041400"/>
          </a:xfrm>
          <a:prstGeom prst="rect">
            <a:avLst/>
          </a:prstGeom>
          <a:noFill/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658757DC-7B40-02FB-FB3E-BD4519EAD045}"/>
              </a:ext>
            </a:extLst>
          </p:cNvPr>
          <p:cNvSpPr/>
          <p:nvPr/>
        </p:nvSpPr>
        <p:spPr>
          <a:xfrm>
            <a:off x="10594731" y="76200"/>
            <a:ext cx="2023640" cy="738867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9437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5F2ABB4D-78B8-FAAB-B474-7A09D8B4A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6477" y="381000"/>
            <a:ext cx="9517673" cy="6172200"/>
          </a:xfrm>
          <a:ln>
            <a:solidFill>
              <a:srgbClr val="CCFFFF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保羅的指示及勸戒 </a:t>
            </a:r>
            <a:r>
              <a:rPr lang="en-US" altLang="zh-TW" sz="3600" b="1" dirty="0">
                <a:solidFill>
                  <a:srgbClr val="FF0000"/>
                </a:solidFill>
              </a:rPr>
              <a:t>(5:3-13)</a:t>
            </a:r>
          </a:p>
          <a:p>
            <a:pPr>
              <a:buFontTx/>
              <a:buNone/>
            </a:pPr>
            <a:r>
              <a:rPr lang="en-US" altLang="zh-TW" sz="2800" dirty="0">
                <a:solidFill>
                  <a:schemeClr val="bg2"/>
                </a:solidFill>
                <a:sym typeface="Wingdings" panose="05000000000000000000" pitchFamily="2" charset="2"/>
              </a:rPr>
              <a:t>	</a:t>
            </a: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 (1) </a:t>
            </a:r>
            <a:r>
              <a:rPr lang="zh-TW" altLang="en-US" sz="3200" dirty="0">
                <a:solidFill>
                  <a:schemeClr val="bg2"/>
                </a:solidFill>
                <a:sym typeface="Wingdings" panose="05000000000000000000" pitchFamily="2" charset="2"/>
              </a:rPr>
              <a:t>將犯淫亂的弟兄趕出教會 </a:t>
            </a: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(3-5)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		  “</a:t>
            </a:r>
            <a:r>
              <a:rPr lang="zh-TW" altLang="en-US" sz="3200" dirty="0">
                <a:solidFill>
                  <a:schemeClr val="bg2"/>
                </a:solidFill>
                <a:sym typeface="Wingdings" panose="05000000000000000000" pitchFamily="2" charset="2"/>
              </a:rPr>
              <a:t>交在撒但的手裡”</a:t>
            </a:r>
          </a:p>
          <a:p>
            <a:pPr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  <a:sym typeface="Wingdings" panose="05000000000000000000" pitchFamily="2" charset="2"/>
              </a:rPr>
              <a:t>			</a:t>
            </a: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(</a:t>
            </a:r>
            <a:r>
              <a:rPr lang="zh-TW" altLang="en-US" sz="3200" dirty="0">
                <a:solidFill>
                  <a:schemeClr val="bg2"/>
                </a:solidFill>
                <a:sym typeface="Wingdings" panose="05000000000000000000" pitchFamily="2" charset="2"/>
              </a:rPr>
              <a:t>在撒但所掌管的世界，在教會保護以外</a:t>
            </a: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			  </a:t>
            </a:r>
            <a:r>
              <a:rPr lang="zh-TW" altLang="en-US" sz="3200" dirty="0">
                <a:solidFill>
                  <a:schemeClr val="bg2"/>
                </a:solidFill>
                <a:sym typeface="Wingdings" panose="05000000000000000000" pitchFamily="2" charset="2"/>
              </a:rPr>
              <a:t>希望他能因而悔改</a:t>
            </a:r>
            <a:endParaRPr lang="en-US" altLang="zh-TW" sz="3200" b="1" dirty="0">
              <a:solidFill>
                <a:schemeClr val="bg2"/>
              </a:solidFill>
            </a:endParaRPr>
          </a:p>
          <a:p>
            <a:pPr>
              <a:buFontTx/>
              <a:buNone/>
            </a:pPr>
            <a:r>
              <a:rPr lang="en-US" altLang="zh-TW" sz="3200" b="1" dirty="0">
                <a:solidFill>
                  <a:schemeClr val="bg2"/>
                </a:solidFill>
              </a:rPr>
              <a:t>	  </a:t>
            </a:r>
            <a:r>
              <a:rPr lang="en-US" altLang="zh-TW" sz="3200" dirty="0">
                <a:solidFill>
                  <a:schemeClr val="bg2"/>
                </a:solidFill>
              </a:rPr>
              <a:t>(2) </a:t>
            </a:r>
            <a:r>
              <a:rPr lang="zh-TW" altLang="en-US" sz="3200" dirty="0">
                <a:solidFill>
                  <a:schemeClr val="bg2"/>
                </a:solidFill>
              </a:rPr>
              <a:t>不能讓罪惡在教會裡漫延 </a:t>
            </a:r>
            <a:r>
              <a:rPr lang="en-US" altLang="zh-TW" sz="3200" dirty="0">
                <a:solidFill>
                  <a:schemeClr val="bg2"/>
                </a:solidFill>
              </a:rPr>
              <a:t>(6-8)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  	  </a:t>
            </a:r>
            <a:r>
              <a:rPr lang="en-US" altLang="zh-TW" sz="3200" dirty="0"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  <a:r>
              <a:rPr lang="zh-TW" altLang="en-US" sz="3200" dirty="0">
                <a:solidFill>
                  <a:schemeClr val="bg2"/>
                </a:solidFill>
                <a:sym typeface="Wingdings" panose="05000000000000000000" pitchFamily="2" charset="2"/>
              </a:rPr>
              <a:t>將舊酵除淨</a:t>
            </a:r>
          </a:p>
          <a:p>
            <a:pPr>
              <a:buFontTx/>
              <a:buNone/>
            </a:pPr>
            <a:r>
              <a:rPr lang="zh-TW" altLang="en-US" sz="2800" dirty="0">
                <a:solidFill>
                  <a:schemeClr val="bg2"/>
                </a:solidFill>
                <a:sym typeface="Wingdings" panose="05000000000000000000" pitchFamily="2" charset="2"/>
              </a:rPr>
              <a:t>		   </a:t>
            </a:r>
            <a:r>
              <a:rPr lang="en-US" altLang="zh-TW" dirty="0">
                <a:solidFill>
                  <a:schemeClr val="bg2"/>
                </a:solidFill>
                <a:sym typeface="Wingdings" panose="05000000000000000000" pitchFamily="2" charset="2"/>
              </a:rPr>
              <a:t>5:7  </a:t>
            </a:r>
            <a:r>
              <a:rPr lang="zh-TW" altLang="en-US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你們既是無酵的麵，應當把舊酵除淨，好		</a:t>
            </a:r>
            <a:r>
              <a:rPr lang="en-US" altLang="zh-TW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	</a:t>
            </a:r>
            <a:r>
              <a:rPr lang="zh-TW" altLang="en-US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使你們成為新團；因為我們逾越節的羔羊		</a:t>
            </a:r>
            <a:r>
              <a:rPr lang="en-US" altLang="zh-TW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	</a:t>
            </a:r>
            <a:r>
              <a:rPr lang="zh-TW" altLang="en-US" dirty="0">
                <a:solidFill>
                  <a:schemeClr val="bg2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基督已經被殺獻祭了。</a:t>
            </a:r>
          </a:p>
          <a:p>
            <a:pPr>
              <a:buFontTx/>
              <a:buNone/>
            </a:pPr>
            <a:r>
              <a:rPr lang="zh-TW" altLang="en-US" b="1" dirty="0"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436D781-28E1-645A-B86E-8C4B1E5A7651}"/>
              </a:ext>
            </a:extLst>
          </p:cNvPr>
          <p:cNvSpPr/>
          <p:nvPr/>
        </p:nvSpPr>
        <p:spPr>
          <a:xfrm>
            <a:off x="10347081" y="-26288"/>
            <a:ext cx="2041224" cy="814576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9565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550E5-871E-05FC-AE95-57C4502DA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0285142">
            <a:extLst>
              <a:ext uri="{FF2B5EF4-FFF2-40B4-BE49-F238E27FC236}">
                <a16:creationId xmlns:a16="http://schemas.microsoft.com/office/drawing/2014/main" id="{BB60B792-B5F7-879C-DDA8-4061CA96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8123" y="0"/>
            <a:ext cx="3276600" cy="2173288"/>
          </a:xfrm>
          <a:prstGeom prst="rect">
            <a:avLst/>
          </a:prstGeom>
          <a:noFill/>
        </p:spPr>
      </p:pic>
      <p:pic>
        <p:nvPicPr>
          <p:cNvPr id="3" name="Picture 3" descr="j0178805">
            <a:extLst>
              <a:ext uri="{FF2B5EF4-FFF2-40B4-BE49-F238E27FC236}">
                <a16:creationId xmlns:a16="http://schemas.microsoft.com/office/drawing/2014/main" id="{549ED878-52A7-5B96-6E2A-6D0D1665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3563938" cy="2173288"/>
          </a:xfrm>
          <a:prstGeom prst="rect">
            <a:avLst/>
          </a:prstGeom>
          <a:noFill/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7929851-1C9F-DD41-97F3-F92DBD380908}"/>
              </a:ext>
            </a:extLst>
          </p:cNvPr>
          <p:cNvSpPr txBox="1">
            <a:spLocks/>
          </p:cNvSpPr>
          <p:nvPr/>
        </p:nvSpPr>
        <p:spPr>
          <a:xfrm>
            <a:off x="3636962" y="1086644"/>
            <a:ext cx="49180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63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何亂之有 </a:t>
            </a:r>
            <a:r>
              <a:rPr lang="en-US" altLang="zh-TW" sz="63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?</a:t>
            </a:r>
            <a:endParaRPr lang="en-US" altLang="zh-TW" sz="63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5D7B7C-A938-226E-5179-3B9F010595CC}"/>
              </a:ext>
            </a:extLst>
          </p:cNvPr>
          <p:cNvSpPr txBox="1">
            <a:spLocks/>
          </p:cNvSpPr>
          <p:nvPr/>
        </p:nvSpPr>
        <p:spPr>
          <a:xfrm>
            <a:off x="1004638" y="2377440"/>
            <a:ext cx="9898494" cy="429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7030A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信徒彼此訴訟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6:1  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你們中間有彼此相爭的事，怎敢在不義的人面前求審，</a:t>
            </a:r>
            <a:r>
              <a:rPr lang="en-HK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	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不在聖徒面前求審呢？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6:2  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豈不知聖徒要審判世界嗎？若世界為你們所審，難道</a:t>
            </a:r>
            <a:r>
              <a:rPr lang="en-HK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	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你們不配審判這最小的事嗎？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6:5  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我說這話是要叫你們羞恥。難道你們中間沒有一個智</a:t>
            </a:r>
            <a:br>
              <a:rPr lang="en-HK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</a:br>
            <a:r>
              <a:rPr lang="en-HK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	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慧人能審斷弟兄們的事嗎？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zh-TW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6:6  </a:t>
            </a:r>
            <a:r>
              <a:rPr lang="zh-TW" altLang="en-US" sz="2800" dirty="0">
                <a:latin typeface="Calibri" panose="020F0502020204030204" pitchFamily="34" charset="0"/>
                <a:ea typeface="DFKai-SB" panose="03000509000000000000" pitchFamily="65" charset="-120"/>
                <a:cs typeface="Calibri" panose="020F0502020204030204" pitchFamily="34" charset="0"/>
              </a:rPr>
              <a:t>你們竟是弟兄與弟兄告狀，而且告在不信主的人面前。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33B9BC4-D1B1-FDF7-CE98-05A72F23236C}"/>
              </a:ext>
            </a:extLst>
          </p:cNvPr>
          <p:cNvSpPr/>
          <p:nvPr/>
        </p:nvSpPr>
        <p:spPr>
          <a:xfrm>
            <a:off x="10594731" y="76200"/>
            <a:ext cx="2023640" cy="738867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62894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1D338CC3-3AB3-6F80-BB67-3203D5DEB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0294" y="0"/>
            <a:ext cx="10339752" cy="6858000"/>
          </a:xfrm>
          <a:ln>
            <a:solidFill>
              <a:srgbClr val="CCFFFF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zh-TW" altLang="en-US" sz="3600" dirty="0">
                <a:solidFill>
                  <a:srgbClr val="FF0000"/>
                </a:solidFill>
              </a:rPr>
              <a:t>保羅的勸戒 </a:t>
            </a:r>
            <a:r>
              <a:rPr lang="en-US" altLang="zh-TW" sz="3600" dirty="0">
                <a:solidFill>
                  <a:srgbClr val="FF0000"/>
                </a:solidFill>
              </a:rPr>
              <a:t>(6:2-11)</a:t>
            </a:r>
          </a:p>
          <a:p>
            <a:pPr>
              <a:buFontTx/>
              <a:buNone/>
            </a:pPr>
            <a:r>
              <a:rPr lang="en-US" altLang="zh-TW" sz="1600" dirty="0">
                <a:solidFill>
                  <a:schemeClr val="bg2"/>
                </a:solidFill>
              </a:rPr>
              <a:t>  ◆</a:t>
            </a:r>
            <a:r>
              <a:rPr lang="en-US" altLang="zh-TW" sz="2800" dirty="0">
                <a:solidFill>
                  <a:schemeClr val="bg2"/>
                </a:solidFill>
              </a:rPr>
              <a:t> </a:t>
            </a:r>
            <a:r>
              <a:rPr lang="zh-TW" altLang="en-US" sz="3200" dirty="0">
                <a:solidFill>
                  <a:schemeClr val="bg2"/>
                </a:solidFill>
              </a:rPr>
              <a:t>這是不應該的，因為</a:t>
            </a:r>
          </a:p>
          <a:p>
            <a:pPr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</a:rPr>
              <a:t>		</a:t>
            </a:r>
            <a:r>
              <a:rPr lang="en-US" altLang="zh-TW" sz="3200" dirty="0">
                <a:solidFill>
                  <a:schemeClr val="bg2"/>
                </a:solidFill>
              </a:rPr>
              <a:t>(a) </a:t>
            </a:r>
            <a:r>
              <a:rPr lang="zh-TW" altLang="en-US" sz="3200" dirty="0">
                <a:solidFill>
                  <a:schemeClr val="bg2"/>
                </a:solidFill>
              </a:rPr>
              <a:t>信徒將來審判世界和天使 </a:t>
            </a:r>
            <a:r>
              <a:rPr lang="en-US" altLang="zh-TW" sz="3200" dirty="0">
                <a:solidFill>
                  <a:schemeClr val="bg2"/>
                </a:solidFill>
              </a:rPr>
              <a:t>(2-4)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	(b) </a:t>
            </a:r>
            <a:r>
              <a:rPr lang="zh-TW" altLang="en-US" sz="3200" dirty="0">
                <a:solidFill>
                  <a:schemeClr val="bg2"/>
                </a:solidFill>
              </a:rPr>
              <a:t>難道沒有一個智慧人能審斷事 </a:t>
            </a:r>
            <a:r>
              <a:rPr lang="en-US" altLang="zh-TW" sz="3200" dirty="0">
                <a:solidFill>
                  <a:schemeClr val="bg2"/>
                </a:solidFill>
              </a:rPr>
              <a:t>(5)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	(c) </a:t>
            </a:r>
            <a:r>
              <a:rPr lang="zh-TW" altLang="en-US" sz="3200" dirty="0">
                <a:solidFill>
                  <a:schemeClr val="bg2"/>
                </a:solidFill>
              </a:rPr>
              <a:t>信徒彼此告狀是錯 </a:t>
            </a:r>
            <a:r>
              <a:rPr lang="en-US" altLang="zh-TW" sz="3200" dirty="0">
                <a:solidFill>
                  <a:schemeClr val="bg2"/>
                </a:solidFill>
              </a:rPr>
              <a:t>(6-8)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		-- </a:t>
            </a:r>
            <a:r>
              <a:rPr lang="zh-TW" altLang="en-US" sz="3200" dirty="0">
                <a:solidFill>
                  <a:schemeClr val="bg2"/>
                </a:solidFill>
              </a:rPr>
              <a:t>為什麼不情願受欺呢？</a:t>
            </a:r>
          </a:p>
          <a:p>
            <a:pPr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</a:rPr>
              <a:t>			</a:t>
            </a:r>
            <a:r>
              <a:rPr lang="en-US" altLang="zh-TW" sz="3200" dirty="0">
                <a:solidFill>
                  <a:schemeClr val="bg2"/>
                </a:solidFill>
              </a:rPr>
              <a:t>-- </a:t>
            </a:r>
            <a:r>
              <a:rPr lang="zh-TW" altLang="en-US" sz="3200" dirty="0">
                <a:solidFill>
                  <a:schemeClr val="bg2"/>
                </a:solidFill>
              </a:rPr>
              <a:t>為什麼不情願喫虧呢？</a:t>
            </a:r>
            <a:endParaRPr lang="en-US" altLang="zh-TW" sz="3200" dirty="0">
              <a:solidFill>
                <a:schemeClr val="bg2"/>
              </a:solidFill>
            </a:endParaRP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         (d) </a:t>
            </a:r>
            <a:r>
              <a:rPr lang="zh-TW" altLang="en-US" sz="3200" dirty="0">
                <a:solidFill>
                  <a:schemeClr val="bg2"/>
                </a:solidFill>
              </a:rPr>
              <a:t>不義的人不能承受神的國 </a:t>
            </a:r>
            <a:r>
              <a:rPr lang="en-US" altLang="zh-TW" sz="3200" dirty="0">
                <a:solidFill>
                  <a:schemeClr val="bg2"/>
                </a:solidFill>
              </a:rPr>
              <a:t>(9-11)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bg2"/>
                </a:solidFill>
              </a:rPr>
              <a:t>			-- </a:t>
            </a:r>
            <a:r>
              <a:rPr lang="zh-TW" altLang="en-US" sz="3200" dirty="0">
                <a:solidFill>
                  <a:schemeClr val="bg2"/>
                </a:solidFill>
              </a:rPr>
              <a:t>淫亂、拜偶像、姦淫、作孌童、親男色、</a:t>
            </a:r>
            <a:r>
              <a:rPr lang="en-US" altLang="zh-TW" sz="3200" dirty="0">
                <a:solidFill>
                  <a:schemeClr val="bg2"/>
                </a:solidFill>
              </a:rPr>
              <a:t>				</a:t>
            </a:r>
            <a:r>
              <a:rPr lang="zh-TW" altLang="en-US" sz="3200" dirty="0">
                <a:solidFill>
                  <a:schemeClr val="bg2"/>
                </a:solidFill>
              </a:rPr>
              <a:t>偷竊、貪婪、醉酒、辱罵、勒索</a:t>
            </a:r>
          </a:p>
          <a:p>
            <a:pPr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</a:rPr>
              <a:t>			</a:t>
            </a:r>
            <a:r>
              <a:rPr lang="en-US" altLang="zh-TW" sz="3200" dirty="0">
                <a:solidFill>
                  <a:schemeClr val="bg2"/>
                </a:solidFill>
              </a:rPr>
              <a:t>-- </a:t>
            </a:r>
            <a:r>
              <a:rPr lang="zh-TW" altLang="en-US" sz="3200" dirty="0">
                <a:solidFill>
                  <a:schemeClr val="bg2"/>
                </a:solidFill>
              </a:rPr>
              <a:t>中間有人從前是這樣</a:t>
            </a:r>
          </a:p>
          <a:p>
            <a:pPr>
              <a:buFontTx/>
              <a:buNone/>
            </a:pPr>
            <a:r>
              <a:rPr lang="zh-TW" altLang="en-US" sz="3200" dirty="0">
                <a:solidFill>
                  <a:schemeClr val="bg2"/>
                </a:solidFill>
              </a:rPr>
              <a:t>			</a:t>
            </a:r>
            <a:r>
              <a:rPr lang="en-US" altLang="zh-TW" sz="3200" dirty="0">
                <a:solidFill>
                  <a:schemeClr val="bg2"/>
                </a:solidFill>
              </a:rPr>
              <a:t>-- </a:t>
            </a:r>
            <a:r>
              <a:rPr lang="zh-TW" altLang="en-US" sz="3200" dirty="0">
                <a:solidFill>
                  <a:schemeClr val="bg2"/>
                </a:solidFill>
              </a:rPr>
              <a:t>但因著主已經洗淨，成聖稱義</a:t>
            </a:r>
          </a:p>
          <a:p>
            <a:pPr>
              <a:buFontTx/>
              <a:buNone/>
            </a:pPr>
            <a:endParaRPr lang="zh-TW" altLang="en-US" sz="2800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5836789-799A-06D9-1954-CC436C65E5FC}"/>
              </a:ext>
            </a:extLst>
          </p:cNvPr>
          <p:cNvSpPr/>
          <p:nvPr/>
        </p:nvSpPr>
        <p:spPr>
          <a:xfrm>
            <a:off x="10594731" y="76200"/>
            <a:ext cx="2023640" cy="738867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498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703512" y="1168688"/>
            <a:ext cx="9180512" cy="4832062"/>
          </a:xfrm>
          <a:prstGeom prst="rect">
            <a:avLst/>
          </a:prstGeom>
        </p:spPr>
        <p:txBody>
          <a:bodyPr wrap="square" lIns="91406" tIns="45705" rIns="91406" bIns="45705">
            <a:spAutoFit/>
          </a:bodyPr>
          <a:lstStyle/>
          <a:p>
            <a:endParaRPr lang="en-US" altLang="zh-TW" sz="2000" dirty="0">
              <a:solidFill>
                <a:prstClr val="black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endParaRPr lang="zh-TW" altLang="en-US" sz="4000" dirty="0">
              <a:solidFill>
                <a:prstClr val="black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en-US" altLang="zh-TW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1.</a:t>
            </a:r>
            <a:r>
              <a:rPr lang="zh-TW" altLang="en-US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收到本社的「確認報名」電郵嗎</a:t>
            </a:r>
            <a:r>
              <a:rPr lang="en-US" altLang="zh-TW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?</a:t>
            </a:r>
          </a:p>
          <a:p>
            <a:r>
              <a:rPr lang="zh-TW" altLang="en-US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 未</a:t>
            </a:r>
            <a:r>
              <a:rPr lang="en-US" altLang="zh-TW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sym typeface="Wingdings" panose="05000000000000000000" pitchFamily="2" charset="2"/>
              </a:rPr>
              <a:t> </a:t>
            </a:r>
            <a:r>
              <a:rPr lang="zh-TW" altLang="en-US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儘快提供你的電郵地址。</a:t>
            </a:r>
            <a:endParaRPr lang="en-US" altLang="zh-TW" sz="4000" dirty="0">
              <a:solidFill>
                <a:prstClr val="black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en-US" altLang="zh-TW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2.</a:t>
            </a:r>
            <a:r>
              <a:rPr lang="zh-TW" altLang="en-US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已經轉了教會</a:t>
            </a:r>
            <a:r>
              <a:rPr lang="en-US" altLang="zh-TW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?</a:t>
            </a:r>
          </a:p>
          <a:p>
            <a:endParaRPr lang="en-US" altLang="zh-TW" sz="4000" dirty="0">
              <a:solidFill>
                <a:prstClr val="black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sz="44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請向組長或到同工枱取</a:t>
            </a:r>
            <a:endParaRPr lang="en-US" altLang="zh-TW" sz="4400" dirty="0">
              <a:solidFill>
                <a:prstClr val="black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en-US" altLang="zh-TW" sz="44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『</a:t>
            </a:r>
            <a:r>
              <a:rPr lang="zh-TW" altLang="en-US" sz="44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個人資料收集表</a:t>
            </a:r>
            <a:r>
              <a:rPr lang="en-US" altLang="zh-TW" sz="44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』</a:t>
            </a:r>
            <a:r>
              <a:rPr lang="zh-TW" altLang="en-US" sz="44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填寫放奉獻箱</a:t>
            </a:r>
            <a:r>
              <a:rPr lang="zh-TW" altLang="en-US" sz="40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1817476" y="857251"/>
            <a:ext cx="86044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7700" dirty="0">
                <a:solidFill>
                  <a:prstClr val="black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更新學員資料</a:t>
            </a:r>
            <a:endParaRPr lang="zh-HK" altLang="en-US" sz="7700" dirty="0">
              <a:solidFill>
                <a:prstClr val="black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052736"/>
            <a:ext cx="680998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FB5918B7-30AA-43FE-BB5D-91C44CF4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0" y="304803"/>
            <a:ext cx="8135938" cy="1179513"/>
          </a:xfrm>
        </p:spPr>
        <p:txBody>
          <a:bodyPr/>
          <a:lstStyle/>
          <a:p>
            <a:r>
              <a:rPr lang="zh-TW" altLang="en-US" b="1" dirty="0">
                <a:solidFill>
                  <a:srgbClr val="CC0066"/>
                </a:solidFill>
              </a:rPr>
              <a:t>淫亂及爭訟</a:t>
            </a:r>
            <a:br>
              <a:rPr lang="zh-TW" altLang="en-US" b="1" dirty="0">
                <a:solidFill>
                  <a:srgbClr val="CC0066"/>
                </a:solidFill>
              </a:rPr>
            </a:br>
            <a:r>
              <a:rPr lang="en-US" altLang="zh-TW" b="1" dirty="0">
                <a:solidFill>
                  <a:srgbClr val="CC0066"/>
                </a:solidFill>
              </a:rPr>
              <a:t>(5:1-6:20)</a:t>
            </a:r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DDF3937E-4699-C584-CE44-B2A38BDC7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3391" y="1844675"/>
            <a:ext cx="8785225" cy="47450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4000" dirty="0">
                <a:solidFill>
                  <a:srgbClr val="FF0000"/>
                </a:solidFill>
              </a:rPr>
              <a:t>A		5:1-13  </a:t>
            </a:r>
            <a:r>
              <a:rPr lang="zh-TW" altLang="en-US" sz="4000" dirty="0">
                <a:solidFill>
                  <a:srgbClr val="FF0000"/>
                </a:solidFill>
              </a:rPr>
              <a:t>淫亂之罪</a:t>
            </a:r>
          </a:p>
          <a:p>
            <a:pPr>
              <a:buFontTx/>
              <a:buNone/>
            </a:pPr>
            <a:endParaRPr lang="zh-TW" altLang="en-US" sz="2000" dirty="0"/>
          </a:p>
          <a:p>
            <a:pPr>
              <a:buFontTx/>
              <a:buNone/>
            </a:pPr>
            <a:r>
              <a:rPr lang="zh-TW" altLang="en-US" sz="4000" dirty="0"/>
              <a:t>	</a:t>
            </a:r>
            <a:r>
              <a:rPr lang="zh-TW" altLang="en-US" sz="4000" dirty="0">
                <a:solidFill>
                  <a:schemeClr val="accent2"/>
                </a:solidFill>
              </a:rPr>
              <a:t>	</a:t>
            </a:r>
            <a:r>
              <a:rPr lang="en-US" altLang="zh-TW" sz="4000" dirty="0">
                <a:solidFill>
                  <a:schemeClr val="accent2"/>
                </a:solidFill>
              </a:rPr>
              <a:t>B		6:1-11  </a:t>
            </a:r>
            <a:r>
              <a:rPr lang="zh-TW" altLang="en-US" sz="4000" dirty="0">
                <a:solidFill>
                  <a:schemeClr val="accent2"/>
                </a:solidFill>
              </a:rPr>
              <a:t>爭訟之罪</a:t>
            </a:r>
          </a:p>
          <a:p>
            <a:pPr>
              <a:buFontTx/>
              <a:buNone/>
            </a:pPr>
            <a:endParaRPr lang="zh-TW" altLang="en-US" sz="20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US" altLang="zh-TW" sz="4000" dirty="0">
                <a:solidFill>
                  <a:srgbClr val="FF0000"/>
                </a:solidFill>
              </a:rPr>
              <a:t>A’	6:12-20  </a:t>
            </a:r>
            <a:r>
              <a:rPr lang="zh-TW" altLang="en-US" sz="4000" dirty="0">
                <a:solidFill>
                  <a:srgbClr val="FF0000"/>
                </a:solidFill>
              </a:rPr>
              <a:t>淫亂之罪</a:t>
            </a:r>
          </a:p>
          <a:p>
            <a:pPr>
              <a:buFontTx/>
              <a:buNone/>
            </a:pPr>
            <a:endParaRPr lang="zh-TW" altLang="en-US" sz="2800" dirty="0"/>
          </a:p>
          <a:p>
            <a:pPr>
              <a:buFontTx/>
              <a:buNone/>
            </a:pPr>
            <a:r>
              <a:rPr lang="zh-TW" altLang="en-US" sz="4000" b="1" dirty="0">
                <a:solidFill>
                  <a:srgbClr val="009900"/>
                </a:solidFill>
              </a:rPr>
              <a:t>共通點</a:t>
            </a:r>
            <a:r>
              <a:rPr lang="zh-TW" altLang="en-US" sz="4000" dirty="0"/>
              <a:t> </a:t>
            </a:r>
            <a:r>
              <a:rPr lang="zh-TW" altLang="en-US" sz="4000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4000" b="1" dirty="0">
                <a:solidFill>
                  <a:schemeClr val="bg2"/>
                </a:solidFill>
                <a:sym typeface="Wingdings" panose="05000000000000000000" pitchFamily="2" charset="2"/>
              </a:rPr>
              <a:t>自大狂傲</a:t>
            </a:r>
            <a:r>
              <a:rPr lang="zh-TW" altLang="en-US" sz="4000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4000" b="1" dirty="0">
                <a:solidFill>
                  <a:schemeClr val="bg2"/>
                </a:solidFill>
                <a:sym typeface="Wingdings" panose="05000000000000000000" pitchFamily="2" charset="2"/>
              </a:rPr>
              <a:t>放縱及享樂主義</a:t>
            </a:r>
            <a:endParaRPr lang="zh-TW" altLang="en-US" sz="4000" b="1" dirty="0">
              <a:solidFill>
                <a:schemeClr val="bg2"/>
              </a:solidFill>
            </a:endParaRPr>
          </a:p>
          <a:p>
            <a:endParaRPr lang="en-US" altLang="zh-TW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9C5A7CD-0CDE-4B3E-E0B4-755002FE3163}"/>
              </a:ext>
            </a:extLst>
          </p:cNvPr>
          <p:cNvSpPr/>
          <p:nvPr/>
        </p:nvSpPr>
        <p:spPr>
          <a:xfrm>
            <a:off x="10348669" y="36022"/>
            <a:ext cx="2067601" cy="97417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499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03B3337-5508-D79C-B3E5-EECE8F17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762000"/>
            <a:ext cx="35052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5400" dirty="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有關婚姻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D35A3E8-7E39-18DA-6A55-E42EDAF8E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38600"/>
            <a:ext cx="2514600" cy="198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夫妻結合</a:t>
            </a:r>
          </a:p>
          <a:p>
            <a:pPr algn="ctr" eaLnBrk="1" hangingPunct="1"/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(7:1-9)</a:t>
            </a:r>
          </a:p>
          <a:p>
            <a:pPr algn="ctr" eaLnBrk="1" hangingPunct="1"/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</a:t>
            </a:r>
            <a:r>
              <a:rPr kumimoji="0" lang="zh-TW" altLang="en-US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禁慾</a:t>
            </a:r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F2C4B9-D4C4-55D0-2433-6ADAE1989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038600"/>
            <a:ext cx="2514600" cy="198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離異</a:t>
            </a:r>
          </a:p>
          <a:p>
            <a:pPr algn="ctr" eaLnBrk="1" hangingPunct="1"/>
            <a:r>
              <a:rPr kumimoji="0" lang="en-US" altLang="zh-TW" sz="360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(7:10-16)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8F12FD-CE30-8C44-3B55-BAA2C614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038600"/>
            <a:ext cx="2514600" cy="198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r>
              <a:rPr kumimoji="0" lang="zh-TW" altLang="en-US" sz="3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維持現狀、</a:t>
            </a:r>
            <a:endParaRPr kumimoji="0" lang="en-HK" altLang="zh-TW" sz="3600" dirty="0">
              <a:solidFill>
                <a:srgbClr val="000000"/>
              </a:solidFill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pPr algn="ctr" eaLnBrk="1" hangingPunct="1"/>
            <a:r>
              <a:rPr kumimoji="0" lang="zh-TW" altLang="en-US" sz="3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獨身</a:t>
            </a:r>
          </a:p>
          <a:p>
            <a:pPr algn="ctr" eaLnBrk="1" hangingPunct="1"/>
            <a:r>
              <a:rPr kumimoji="0" lang="en-US" altLang="zh-TW" sz="3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(7:17-40)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2CC984CF-31B2-C099-062C-2338684EAF72}"/>
              </a:ext>
            </a:extLst>
          </p:cNvPr>
          <p:cNvSpPr>
            <a:spLocks noChangeArrowheads="1"/>
          </p:cNvSpPr>
          <p:nvPr/>
        </p:nvSpPr>
        <p:spPr bwMode="auto">
          <a:xfrm rot="8419545">
            <a:off x="2883281" y="2726400"/>
            <a:ext cx="1371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98F4254C-39AD-27C9-E427-1111B04153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48300" y="2857500"/>
            <a:ext cx="1371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EACA7E95-B429-07F6-0AAD-A41C5999EA0C}"/>
              </a:ext>
            </a:extLst>
          </p:cNvPr>
          <p:cNvSpPr>
            <a:spLocks noChangeArrowheads="1"/>
          </p:cNvSpPr>
          <p:nvPr/>
        </p:nvSpPr>
        <p:spPr bwMode="auto">
          <a:xfrm rot="2540556">
            <a:off x="8077200" y="2743200"/>
            <a:ext cx="1371600" cy="5334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HK" altLang="en-US" sz="2400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AFC9C2B-D996-6B63-1C53-EC2AE677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429000"/>
            <a:ext cx="914400" cy="914400"/>
          </a:xfrm>
          <a:prstGeom prst="star4">
            <a:avLst>
              <a:gd name="adj" fmla="val 12500"/>
            </a:avLst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4A3069F-FE26-6A6A-F13F-1A738CDA0E5D}"/>
              </a:ext>
            </a:extLst>
          </p:cNvPr>
          <p:cNvSpPr/>
          <p:nvPr/>
        </p:nvSpPr>
        <p:spPr>
          <a:xfrm>
            <a:off x="10348669" y="36022"/>
            <a:ext cx="2067601" cy="97417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179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A1720DBD-E881-C17C-BAAC-8D59A8A78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36" t="41587" r="23821" b="22706"/>
          <a:stretch/>
        </p:blipFill>
        <p:spPr>
          <a:xfrm>
            <a:off x="500109" y="-71552"/>
            <a:ext cx="10788513" cy="4131978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435FE83-3327-DAEF-8301-C15DEFE27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9" t="23749" r="25496" b="65787"/>
          <a:stretch/>
        </p:blipFill>
        <p:spPr>
          <a:xfrm>
            <a:off x="1750434" y="3892167"/>
            <a:ext cx="9538188" cy="123718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740CF70-7F4A-B679-E918-41373A130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19" t="21651" r="23422" b="63202"/>
          <a:stretch/>
        </p:blipFill>
        <p:spPr>
          <a:xfrm>
            <a:off x="1750434" y="5129349"/>
            <a:ext cx="9538192" cy="17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68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C61AE30-9F31-2AD0-0EDD-04BC83558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9" t="36433" r="23422" b="19984"/>
          <a:stretch/>
        </p:blipFill>
        <p:spPr>
          <a:xfrm>
            <a:off x="1164722" y="846718"/>
            <a:ext cx="9862556" cy="51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2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F88B5E-1E62-5FA7-C705-173CA29A1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51" r="22241" b="14300"/>
          <a:stretch/>
        </p:blipFill>
        <p:spPr>
          <a:xfrm>
            <a:off x="1148444" y="0"/>
            <a:ext cx="9893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7103224-CC7E-5B44-C8D9-781619945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7" t="21651" r="22831" b="36350"/>
          <a:stretch/>
        </p:blipFill>
        <p:spPr>
          <a:xfrm>
            <a:off x="1515291" y="1073330"/>
            <a:ext cx="9285737" cy="442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09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47B1FDA-CEAE-1A97-2D33-959E1772C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1" t="22700" r="23422" b="17450"/>
          <a:stretch/>
        </p:blipFill>
        <p:spPr>
          <a:xfrm>
            <a:off x="1524000" y="0"/>
            <a:ext cx="9134981" cy="554946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4613A54-2919-0D53-3A4F-109F3E69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3750" r="22241" b="64286"/>
          <a:stretch/>
        </p:blipFill>
        <p:spPr>
          <a:xfrm>
            <a:off x="2280745" y="5549462"/>
            <a:ext cx="8378235" cy="130853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8FFF889-D05C-1E96-B2B8-F29826C0D742}"/>
              </a:ext>
            </a:extLst>
          </p:cNvPr>
          <p:cNvSpPr/>
          <p:nvPr/>
        </p:nvSpPr>
        <p:spPr>
          <a:xfrm>
            <a:off x="1523999" y="5092862"/>
            <a:ext cx="1113725" cy="1765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795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24F739-BA41-5BC2-892A-B5858A47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1" t="35276" r="25489" b="44751"/>
          <a:stretch/>
        </p:blipFill>
        <p:spPr>
          <a:xfrm>
            <a:off x="1667690" y="1604626"/>
            <a:ext cx="9137187" cy="21505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A8F4C17-CA77-94F6-251C-7DB274DCB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1" t="81499" r="25489" b="14301"/>
          <a:stretch/>
        </p:blipFill>
        <p:spPr>
          <a:xfrm>
            <a:off x="1667683" y="3635936"/>
            <a:ext cx="9137194" cy="46781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A68CEAFB-6794-680B-7221-F526AF06C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05" t="21651" r="24498" b="66636"/>
          <a:stretch/>
        </p:blipFill>
        <p:spPr>
          <a:xfrm>
            <a:off x="1667691" y="4103752"/>
            <a:ext cx="9137186" cy="125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7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E5D327-308F-03E8-6D74-4E28C810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5D4C45-0EC5-C40A-A93E-80CBEB729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32762" r="22831" b="26900"/>
          <a:stretch/>
        </p:blipFill>
        <p:spPr>
          <a:xfrm>
            <a:off x="1322195" y="1208315"/>
            <a:ext cx="9547610" cy="41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17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C4255709-D908-1B9C-86A5-54C35D89D0C0}"/>
              </a:ext>
            </a:extLst>
          </p:cNvPr>
          <p:cNvSpPr txBox="1">
            <a:spLocks/>
          </p:cNvSpPr>
          <p:nvPr/>
        </p:nvSpPr>
        <p:spPr>
          <a:xfrm>
            <a:off x="3539331" y="342355"/>
            <a:ext cx="4897437" cy="1412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600" dirty="0">
                <a:latin typeface="SimHei" panose="02010609060101010101" pitchFamily="49" charset="-122"/>
                <a:ea typeface="SimHei" panose="02010609060101010101" pitchFamily="49" charset="-122"/>
              </a:rPr>
              <a:t>教會的詢問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4FD2FAE-5D58-E08B-DA99-147CA450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68" y="1710780"/>
            <a:ext cx="7561263" cy="647700"/>
          </a:xfrm>
          <a:prstGeom prst="rect">
            <a:avLst/>
          </a:prstGeom>
          <a:solidFill>
            <a:srgbClr val="A116E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有關婚姻 </a:t>
            </a:r>
            <a:r>
              <a:rPr kumimoji="0" lang="en-US" altLang="zh-TW" sz="40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(7:1-40)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2CFCAB6-FCA6-F39F-D0DF-252E13A50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68" y="2502943"/>
            <a:ext cx="7561263" cy="677862"/>
          </a:xfrm>
          <a:prstGeom prst="rect">
            <a:avLst/>
          </a:prstGeom>
          <a:solidFill>
            <a:srgbClr val="6EA0B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有關祭偶像之物 </a:t>
            </a:r>
            <a:r>
              <a:rPr kumimoji="0" lang="en-US" altLang="zh-TW" sz="3600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(8:1 </a:t>
            </a:r>
            <a:r>
              <a:rPr kumimoji="0" lang="en-US" altLang="zh-TW" sz="3600" dirty="0">
                <a:solidFill>
                  <a:srgbClr val="FFC000"/>
                </a:solidFill>
                <a:latin typeface="Georgia" panose="02040502050405020303" pitchFamily="18" charset="0"/>
                <a:ea typeface="SimHei" panose="02010609060101010101" pitchFamily="49" charset="-122"/>
                <a:cs typeface="Arial" panose="020B0604020202020204" pitchFamily="34" charset="0"/>
              </a:rPr>
              <a:t>–</a:t>
            </a:r>
            <a:r>
              <a:rPr kumimoji="0" lang="en-US" altLang="zh-TW" sz="3600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10:33)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3098827-50FE-1175-9E64-58ED867DF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68" y="3437983"/>
            <a:ext cx="7561263" cy="677863"/>
          </a:xfrm>
          <a:prstGeom prst="rect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有關敬拜</a:t>
            </a:r>
            <a:r>
              <a:rPr kumimoji="0" lang="en-US" altLang="zh-TW" sz="4000" dirty="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TW" sz="3600" dirty="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(11:1 </a:t>
            </a:r>
            <a:r>
              <a:rPr kumimoji="0" lang="en-US" altLang="zh-TW" sz="3600" dirty="0">
                <a:solidFill>
                  <a:srgbClr val="FF3300"/>
                </a:solidFill>
                <a:latin typeface="Georgia" panose="02040502050405020303" pitchFamily="18" charset="0"/>
                <a:ea typeface="SimHei" panose="02010609060101010101" pitchFamily="49" charset="-122"/>
                <a:cs typeface="Arial" panose="020B0604020202020204" pitchFamily="34" charset="0"/>
              </a:rPr>
              <a:t>–</a:t>
            </a:r>
            <a:r>
              <a:rPr kumimoji="0" lang="en-US" altLang="zh-TW" sz="3600" dirty="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14:30)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F37A42D-AE4A-3C21-86B0-0ECD8A8B6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68" y="4303168"/>
            <a:ext cx="7561263" cy="677862"/>
          </a:xfrm>
          <a:prstGeom prst="rect">
            <a:avLst/>
          </a:prstGeom>
          <a:solidFill>
            <a:srgbClr val="FFCC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有關復活</a:t>
            </a:r>
            <a:r>
              <a:rPr kumimoji="0" lang="en-US" altLang="zh-TW" sz="4000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TW" sz="3600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(15:1-40)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3027D569-F65E-5D19-E621-E04E1A81D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368" y="5166768"/>
            <a:ext cx="7561263" cy="677862"/>
          </a:xfrm>
          <a:prstGeom prst="rect">
            <a:avLst/>
          </a:prstGeom>
          <a:solidFill>
            <a:srgbClr val="D4D2D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CCFF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zh-TW" altLang="en-US" sz="40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有關捐獻 </a:t>
            </a:r>
            <a:r>
              <a:rPr kumimoji="0" lang="en-US" altLang="zh-TW" sz="3600" dirty="0">
                <a:solidFill>
                  <a:srgbClr val="000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(16:1-24)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810C154E-E2B5-9BD9-93AE-BA0149FE540E}"/>
              </a:ext>
            </a:extLst>
          </p:cNvPr>
          <p:cNvSpPr/>
          <p:nvPr/>
        </p:nvSpPr>
        <p:spPr>
          <a:xfrm>
            <a:off x="10348669" y="36022"/>
            <a:ext cx="2067601" cy="97417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1861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77C2-8F21-B729-C341-EDCD00A89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設計, 骨骼 的圖片&#10;&#10;自動產生的描述">
            <a:extLst>
              <a:ext uri="{FF2B5EF4-FFF2-40B4-BE49-F238E27FC236}">
                <a16:creationId xmlns:a16="http://schemas.microsoft.com/office/drawing/2014/main" id="{EEF16C22-DD34-6D2E-27E9-41702F5D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0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7C1FF638-DC56-726B-B2F6-E84C6662C2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1682" y="79591"/>
            <a:ext cx="9056318" cy="6778409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/>
              <a:t>	</a:t>
            </a:r>
            <a:endParaRPr lang="zh-TW" altLang="en-US" sz="3200" i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77FF80C-3D1C-1689-8068-D0DAAA03AF13}"/>
              </a:ext>
            </a:extLst>
          </p:cNvPr>
          <p:cNvSpPr/>
          <p:nvPr/>
        </p:nvSpPr>
        <p:spPr>
          <a:xfrm>
            <a:off x="10580318" y="0"/>
            <a:ext cx="2238286" cy="919624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  <p:pic>
        <p:nvPicPr>
          <p:cNvPr id="3" name="Picture 2" descr="MCj02373270000[1]">
            <a:extLst>
              <a:ext uri="{FF2B5EF4-FFF2-40B4-BE49-F238E27FC236}">
                <a16:creationId xmlns:a16="http://schemas.microsoft.com/office/drawing/2014/main" id="{9FB0FB6E-BFD8-7ACA-8DE9-6460027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6"/>
          <a:stretch>
            <a:fillRect/>
          </a:stretch>
        </p:blipFill>
        <p:spPr bwMode="auto">
          <a:xfrm>
            <a:off x="6756400" y="4076700"/>
            <a:ext cx="5435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BF17CC-5356-C5FE-F1D5-CFF78BC3F6C7}"/>
              </a:ext>
            </a:extLst>
          </p:cNvPr>
          <p:cNvSpPr txBox="1">
            <a:spLocks/>
          </p:cNvSpPr>
          <p:nvPr/>
        </p:nvSpPr>
        <p:spPr>
          <a:xfrm>
            <a:off x="1471749" y="321794"/>
            <a:ext cx="8001000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有關祭偶像之物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(8:1 – 11:1)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D3722-2A9E-FB50-650A-ECB931FF2D9B}"/>
              </a:ext>
            </a:extLst>
          </p:cNvPr>
          <p:cNvSpPr txBox="1">
            <a:spLocks/>
          </p:cNvSpPr>
          <p:nvPr/>
        </p:nvSpPr>
        <p:spPr>
          <a:xfrm>
            <a:off x="1473200" y="1545756"/>
            <a:ext cx="8964613" cy="4193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33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自由之原則</a:t>
            </a:r>
            <a:r>
              <a:rPr lang="zh-TW" altLang="en-US" sz="3200" dirty="0">
                <a:solidFill>
                  <a:srgbClr val="FF3300"/>
                </a:solidFill>
              </a:rPr>
              <a:t>：</a:t>
            </a:r>
          </a:p>
          <a:p>
            <a:pPr marL="36513" indent="0">
              <a:buFont typeface="Arial" panose="020B0604020202020204" pitchFamily="34" charset="0"/>
              <a:buNone/>
            </a:pP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8:13 </a:t>
            </a:r>
            <a:r>
              <a:rPr lang="zh-TW" altLang="en-US" dirty="0">
                <a:solidFill>
                  <a:srgbClr val="0070C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所以，食物若叫我弟兄跌倒，我就永遠不吃	肉，免得叫我弟兄跌倒了。</a:t>
            </a:r>
          </a:p>
          <a:p>
            <a:pPr marL="550863" indent="-514350" eaLnBrk="1" hangingPunct="1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保羅在此討論吃祭偶像之物的問題，核心不在於吃與不吃，而在於如果在吃的時候，絆倒弟兄，就永遠不吃。</a:t>
            </a:r>
            <a:endParaRPr lang="en-HK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0863" indent="-514350" eaLnBrk="1" hangingPunct="1"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知識與愛心得以平衡，</a:t>
            </a:r>
            <a:br>
              <a:rPr lang="en-HK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便不至絆倒弟兄，反倒造就人</a:t>
            </a:r>
          </a:p>
        </p:txBody>
      </p:sp>
    </p:spTree>
    <p:extLst>
      <p:ext uri="{BB962C8B-B14F-4D97-AF65-F5344CB8AC3E}">
        <p14:creationId xmlns:p14="http://schemas.microsoft.com/office/powerpoint/2010/main" val="1880819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54FF0F-7A1F-AC29-AC54-10454C59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92" y="112462"/>
            <a:ext cx="10388405" cy="684981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D.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信徒生活自由之問題 </a:t>
            </a:r>
            <a:r>
              <a:rPr lang="en-US" altLang="zh-TW" sz="3600" dirty="0"/>
              <a:t>(8:1-11:1)</a:t>
            </a:r>
            <a:endParaRPr lang="zh-HK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8ADD87-3442-CAAB-4471-6C2B55D1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54" y="797443"/>
            <a:ext cx="10230143" cy="606055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TW" sz="3600" dirty="0"/>
              <a:t> </a:t>
            </a:r>
            <a:r>
              <a:rPr lang="en-US" altLang="zh-TW" sz="3500" dirty="0"/>
              <a:t>1. </a:t>
            </a:r>
            <a:r>
              <a:rPr lang="zh-TW" altLang="en-US" sz="4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TW" altLang="en-US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超越知識，應以愛規範自由 </a:t>
            </a:r>
            <a:r>
              <a:rPr lang="en-US" altLang="zh-TW" sz="4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(8:1-13)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TW" sz="3500" dirty="0"/>
              <a:t>	  </a:t>
            </a:r>
            <a:r>
              <a:rPr lang="en-US" altLang="zh-TW" sz="2200" dirty="0"/>
              <a:t>◆</a:t>
            </a:r>
            <a:r>
              <a:rPr lang="en-US" altLang="zh-TW" sz="3500" dirty="0"/>
              <a:t> 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知識叫人自高自大，惟有愛心能造就人</a:t>
            </a:r>
            <a:r>
              <a:rPr lang="en-US" altLang="zh-TW" sz="3800" dirty="0"/>
              <a:t>(8:1)</a:t>
            </a:r>
          </a:p>
          <a:p>
            <a:pPr marL="2070100" indent="-896938">
              <a:lnSpc>
                <a:spcPct val="110000"/>
              </a:lnSpc>
              <a:buNone/>
            </a:pPr>
            <a:r>
              <a:rPr lang="en-US" altLang="zh-TW" sz="3600" dirty="0"/>
              <a:t>8:1  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論到祭偶像之物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，我們曉得我們都有知識。但知識是叫人自高自大，惟有愛心造就人。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070100" indent="-896938">
              <a:lnSpc>
                <a:spcPct val="110000"/>
              </a:lnSpc>
              <a:buNone/>
            </a:pPr>
            <a:r>
              <a:rPr lang="en-US" altLang="zh-TW" sz="4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 </a:t>
            </a:r>
            <a:r>
              <a:rPr lang="zh-TW" altLang="en-US" sz="41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我們曉得我們都有知識</a:t>
            </a:r>
            <a:endParaRPr lang="en-US" altLang="zh-TW" sz="4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070100" indent="-896938">
              <a:lnSpc>
                <a:spcPct val="110000"/>
              </a:lnSpc>
              <a:buNone/>
            </a:pPr>
            <a:r>
              <a:rPr lang="en-US" altLang="zh-TW" sz="41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 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教會的口號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？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2070100" indent="-896938">
              <a:lnSpc>
                <a:spcPct val="110000"/>
              </a:lnSpc>
              <a:buNone/>
            </a:pPr>
            <a:r>
              <a:rPr lang="en-US" altLang="zh-TW" sz="4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 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保羅補充：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但知識是叫人自高自大，惟有愛心造就人。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01800" indent="-528638">
              <a:lnSpc>
                <a:spcPct val="110000"/>
              </a:lnSpc>
              <a:buNone/>
            </a:pP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4:6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弟兄們，我為你們的緣故，拿這些事轉比自己和亞波羅，叫你們效法我們不可過於聖經所記，免得你們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自高自大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，貴重這個，輕看那個。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B8EEAFA-A7D4-7B05-1702-A65ECF8154D1}"/>
              </a:ext>
            </a:extLst>
          </p:cNvPr>
          <p:cNvSpPr/>
          <p:nvPr/>
        </p:nvSpPr>
        <p:spPr>
          <a:xfrm>
            <a:off x="10313377" y="56456"/>
            <a:ext cx="2093978" cy="796991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9171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8ADD87-3442-CAAB-4471-6C2B55D1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933" y="914012"/>
            <a:ext cx="10256521" cy="5242559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3500" dirty="0"/>
              <a:t>	  </a:t>
            </a:r>
            <a:r>
              <a:rPr lang="zh-TW" altLang="en-US" sz="2000" dirty="0"/>
              <a:t>◆</a:t>
            </a:r>
            <a:r>
              <a:rPr lang="zh-TW" altLang="en-US" sz="3500" dirty="0"/>
              <a:t> </a:t>
            </a:r>
            <a:r>
              <a:rPr lang="zh-TW" alt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人以為知道，其實不知道 </a:t>
            </a:r>
            <a:r>
              <a:rPr lang="en-US" altLang="zh-TW" sz="3500" dirty="0"/>
              <a:t>(8:2)  </a:t>
            </a:r>
          </a:p>
          <a:p>
            <a:pPr marL="2070100" indent="-811213">
              <a:lnSpc>
                <a:spcPct val="110000"/>
              </a:lnSpc>
              <a:buNone/>
            </a:pPr>
            <a:r>
              <a:rPr lang="en-US" altLang="zh-TW" sz="3200" dirty="0"/>
              <a:t>8:2 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若有人以為自己知道什麼，按他所當知道的，他仍是不知道。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070100" indent="-811213">
              <a:lnSpc>
                <a:spcPct val="110000"/>
              </a:lnSpc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如果有人自以為知道些甚麼，那麼，他應該知道的，他還是不知道。</a:t>
            </a:r>
            <a:r>
              <a:rPr lang="en-US" altLang="zh-TW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</a:t>
            </a:r>
            <a:r>
              <a:rPr lang="en-US" altLang="zh-TW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</a:p>
          <a:p>
            <a:pPr marL="2070100" indent="-811213">
              <a:lnSpc>
                <a:spcPct val="110000"/>
              </a:lnSpc>
              <a:buNone/>
            </a:pPr>
            <a:r>
              <a:rPr lang="en-US" altLang="zh-TW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 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保羅此言是因為教會若真知灼見， 他們理應 知道自己如何真正的以愛心待人才是。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en-US" altLang="zh-TW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177</a:t>
            </a:r>
            <a:r>
              <a:rPr lang="en-US" altLang="zh-TW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B8EEAFA-A7D4-7B05-1702-A65ECF8154D1}"/>
              </a:ext>
            </a:extLst>
          </p:cNvPr>
          <p:cNvSpPr/>
          <p:nvPr/>
        </p:nvSpPr>
        <p:spPr>
          <a:xfrm>
            <a:off x="10427677" y="46683"/>
            <a:ext cx="2032432" cy="867329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718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8ADD87-3442-CAAB-4471-6C2B55D1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36" y="832243"/>
            <a:ext cx="9101797" cy="395369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3500" dirty="0"/>
              <a:t>	 </a:t>
            </a:r>
            <a:r>
              <a:rPr lang="zh-TW" altLang="en-US" sz="2200" dirty="0"/>
              <a:t>◆</a:t>
            </a:r>
            <a:r>
              <a:rPr lang="zh-TW" altLang="en-US" sz="3500" dirty="0"/>
              <a:t> </a:t>
            </a:r>
            <a:r>
              <a:rPr lang="zh-TW" altLang="en-US" sz="3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神知道人愛祂 </a:t>
            </a:r>
            <a:r>
              <a:rPr lang="en-US" altLang="zh-TW" sz="3500" dirty="0"/>
              <a:t>(8:3) </a:t>
            </a:r>
          </a:p>
          <a:p>
            <a:pPr marL="1252538" indent="-889000">
              <a:lnSpc>
                <a:spcPct val="110000"/>
              </a:lnSpc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8:3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若有人愛神，這人乃是神所知道的。</a:t>
            </a:r>
          </a:p>
          <a:p>
            <a:pPr marL="1527175" indent="-450850">
              <a:lnSpc>
                <a:spcPct val="110000"/>
              </a:lnSpc>
              <a:buNone/>
            </a:pPr>
            <a:r>
              <a:rPr lang="en-US" altLang="zh-HK" sz="35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當人愛神愛人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，他有真正的知識，與神建立美好關係，這人是神所知道</a:t>
            </a:r>
            <a:r>
              <a:rPr lang="zh-TW" altLang="zh-HK" sz="3200" kern="100" dirty="0"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所認識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B8EEAFA-A7D4-7B05-1702-A65ECF8154D1}"/>
              </a:ext>
            </a:extLst>
          </p:cNvPr>
          <p:cNvSpPr/>
          <p:nvPr/>
        </p:nvSpPr>
        <p:spPr>
          <a:xfrm>
            <a:off x="10418885" y="0"/>
            <a:ext cx="2032432" cy="84095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69820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8ADD87-3442-CAAB-4471-6C2B55D1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"/>
            <a:ext cx="10325101" cy="6857999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3600" dirty="0"/>
              <a:t>	  </a:t>
            </a:r>
            <a:r>
              <a:rPr lang="zh-TW" altLang="en-US" sz="2000" dirty="0"/>
              <a:t>◆</a:t>
            </a:r>
            <a:r>
              <a:rPr lang="zh-TW" altLang="en-US" sz="3600" dirty="0"/>
              <a:t>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偶像算不得什麼，神只有一位 </a:t>
            </a:r>
            <a:r>
              <a:rPr lang="en-US" altLang="zh-TW" sz="3200" dirty="0"/>
              <a:t>(8:4-6)</a:t>
            </a:r>
          </a:p>
          <a:p>
            <a:pPr marL="1069975" indent="103188">
              <a:lnSpc>
                <a:spcPct val="110000"/>
              </a:lnSpc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論到吃祭偶像之物，我們知道偶像在世上算不得甚麼，也知道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神只有一位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，再沒有別的神。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雖有稱為神的，或在天，或在地，就如那許多的神，許多的主；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然而我們只有一位神，就是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父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－萬物都本於他；我們也歸於他－並有一位主，就是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耶穌基督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－萬物都是藉著他有的；我們也是藉著他有的。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527175" indent="-354013">
              <a:lnSpc>
                <a:spcPct val="110000"/>
              </a:lnSpc>
              <a:buNone/>
            </a:pPr>
            <a:r>
              <a:rPr lang="en-US" altLang="zh-HK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我們知道偶像在世上算不得甚麼，也知道神只有一位，再沒有別的神。</a:t>
            </a:r>
            <a:endParaRPr lang="en-US" altLang="zh-HK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069975" indent="103188">
              <a:lnSpc>
                <a:spcPct val="110000"/>
              </a:lnSpc>
              <a:buNone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--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教會的說話？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6CF18B-0863-185A-117C-82873953BBA7}"/>
              </a:ext>
            </a:extLst>
          </p:cNvPr>
          <p:cNvSpPr/>
          <p:nvPr/>
        </p:nvSpPr>
        <p:spPr>
          <a:xfrm>
            <a:off x="10406461" y="0"/>
            <a:ext cx="2238286" cy="919624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15383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8ADD87-3442-CAAB-4471-6C2B55D1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662" y="2"/>
            <a:ext cx="9692423" cy="6857999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3600" dirty="0"/>
              <a:t>	</a:t>
            </a:r>
            <a:r>
              <a:rPr lang="en-US" altLang="zh-TW" sz="3600" dirty="0"/>
              <a:t>	</a:t>
            </a:r>
            <a:r>
              <a:rPr lang="en-US" altLang="zh-HK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萬物都本於他；我們也歸於他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069975" indent="103188">
              <a:lnSpc>
                <a:spcPct val="110000"/>
              </a:lnSpc>
              <a:buNone/>
            </a:pPr>
            <a:r>
              <a:rPr lang="en-US" altLang="zh-HK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HK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 </a:t>
            </a:r>
            <a:r>
              <a:rPr lang="zh-TW" altLang="en-US" sz="30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萬物都是從他而來，我們也為了他而活。</a:t>
            </a:r>
            <a:r>
              <a:rPr lang="en-US" altLang="zh-TW" sz="30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en-US" altLang="zh-TW" sz="30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1069975" indent="103188">
              <a:lnSpc>
                <a:spcPct val="110000"/>
              </a:lnSpc>
              <a:buNone/>
            </a:pPr>
            <a:r>
              <a:rPr lang="en-US" altLang="zh-HK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		NIV: from whom all things 					came and for whom we live</a:t>
            </a:r>
          </a:p>
          <a:p>
            <a:pPr marL="1069975" indent="103188">
              <a:lnSpc>
                <a:spcPct val="110000"/>
              </a:lnSpc>
              <a:buNone/>
            </a:pPr>
            <a:r>
              <a:rPr lang="en-US" altLang="zh-HK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		NASB: from whom are all  					things and we exist for Him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6CF18B-0863-185A-117C-82873953BBA7}"/>
              </a:ext>
            </a:extLst>
          </p:cNvPr>
          <p:cNvSpPr/>
          <p:nvPr/>
        </p:nvSpPr>
        <p:spPr>
          <a:xfrm>
            <a:off x="10485592" y="0"/>
            <a:ext cx="2238286" cy="919624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  <p:pic>
        <p:nvPicPr>
          <p:cNvPr id="5" name="圖片 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AD94031-5F23-3BAE-150E-CB4BDE4454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 b="13418"/>
          <a:stretch/>
        </p:blipFill>
        <p:spPr>
          <a:xfrm>
            <a:off x="1183662" y="1331983"/>
            <a:ext cx="3013035" cy="55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61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FE3D22F0-0E3C-56C7-DAD6-B585FABBE7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6968" y="0"/>
            <a:ext cx="9881032" cy="685800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000" dirty="0"/>
              <a:t>	◆</a:t>
            </a:r>
            <a:r>
              <a:rPr lang="en-US" altLang="zh-TW" sz="3600" dirty="0"/>
              <a:t>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要考慮軟弱的信徒 </a:t>
            </a:r>
            <a:r>
              <a:rPr lang="en-US" altLang="zh-TW" sz="3200" dirty="0"/>
              <a:t>(8:7-13)</a:t>
            </a:r>
          </a:p>
          <a:p>
            <a:pPr>
              <a:buNone/>
            </a:pPr>
            <a:r>
              <a:rPr lang="en-US" altLang="zh-TW" dirty="0"/>
              <a:t>	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--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不是每個人都有</a:t>
            </a: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這等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	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   -- </a:t>
            </a: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這等</a:t>
            </a:r>
            <a:r>
              <a:rPr lang="zh-TW" altLang="en-US" sz="3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4-6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節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Tx/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 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有些拜慣偶像的人</a:t>
            </a:r>
          </a:p>
          <a:p>
            <a:pPr eaLnBrk="1" hangingPunct="1">
              <a:buFontTx/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若是信心軟弱</a:t>
            </a:r>
          </a:p>
          <a:p>
            <a:pPr eaLnBrk="1" hangingPunct="1">
              <a:buFontTx/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			      良心就被損害</a:t>
            </a:r>
          </a:p>
          <a:p>
            <a:pPr eaLnBrk="1" hangingPunct="1">
              <a:buFontTx/>
              <a:buNone/>
            </a:pPr>
            <a:r>
              <a:rPr lang="zh-TW" altLang="en-US" dirty="0">
                <a:sym typeface="Wingdings" panose="05000000000000000000" pitchFamily="2" charset="2"/>
              </a:rPr>
              <a:t>		</a:t>
            </a:r>
            <a:r>
              <a:rPr lang="en-US" altLang="zh-TW" sz="3000" dirty="0">
                <a:sym typeface="Wingdings" panose="05000000000000000000" pitchFamily="2" charset="2"/>
              </a:rPr>
              <a:t>8:7 </a:t>
            </a: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但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人不都有這等知識。有人到如今因</a:t>
            </a: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拜慣了		偶像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，就以為所吃的是祭偶像之物。他們		的良心既然軟弱，也就污穢了。</a:t>
            </a:r>
          </a:p>
          <a:p>
            <a:pPr eaLnBrk="1" hangingPunct="1">
              <a:buFontTx/>
              <a:buNone/>
            </a:pPr>
            <a:r>
              <a:rPr lang="zh-TW" altLang="en-US" sz="3000" dirty="0">
                <a:sym typeface="Wingdings" panose="05000000000000000000" pitchFamily="2" charset="2"/>
              </a:rPr>
              <a:t>			</a:t>
            </a:r>
            <a:r>
              <a:rPr lang="zh-TW" altLang="en-US" sz="3000" dirty="0">
                <a:solidFill>
                  <a:srgbClr val="CC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羅</a:t>
            </a:r>
            <a:r>
              <a:rPr lang="en-US" altLang="zh-TW" sz="3000" dirty="0">
                <a:solidFill>
                  <a:srgbClr val="CC00FF"/>
                </a:solidFill>
                <a:sym typeface="Wingdings" panose="05000000000000000000" pitchFamily="2" charset="2"/>
              </a:rPr>
              <a:t>14:23</a:t>
            </a:r>
            <a:r>
              <a:rPr lang="zh-TW" altLang="en-US" sz="3000" dirty="0">
                <a:solidFill>
                  <a:srgbClr val="CC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r>
              <a:rPr lang="zh-TW" altLang="en-US" sz="3000" dirty="0">
                <a:solidFill>
                  <a:srgbClr val="66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若有疑心而吃的、就必有罪．因			為他吃、不是出於信心．凡不出於信			心的都是罪。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BFD23D-657C-83AB-EAC2-77DE77C0C4A0}"/>
              </a:ext>
            </a:extLst>
          </p:cNvPr>
          <p:cNvSpPr/>
          <p:nvPr/>
        </p:nvSpPr>
        <p:spPr>
          <a:xfrm>
            <a:off x="9166746" y="79590"/>
            <a:ext cx="2238286" cy="919624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36359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6DAE95C0-9CB0-240A-3A08-67F770C891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181" y="79590"/>
            <a:ext cx="10228083" cy="6778410"/>
          </a:xfrm>
          <a:noFill/>
          <a:ln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altLang="zh-TW" sz="4000" dirty="0"/>
              <a:t>	</a:t>
            </a:r>
            <a:r>
              <a:rPr lang="en-US" altLang="zh-TW" dirty="0"/>
              <a:t>   </a:t>
            </a:r>
            <a:r>
              <a:rPr lang="en-US" altLang="zh-TW" sz="3200" dirty="0"/>
              <a:t>--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自由可以令軟弱的人跌倒</a:t>
            </a:r>
          </a:p>
          <a:p>
            <a:pPr eaLnBrk="1" hangingPunct="1">
              <a:buFontTx/>
              <a:buNone/>
            </a:pPr>
            <a:r>
              <a:rPr lang="zh-TW" altLang="en-US" sz="3200" dirty="0"/>
              <a:t>	   </a:t>
            </a:r>
            <a:r>
              <a:rPr lang="en-US" altLang="zh-TW" sz="3200" dirty="0"/>
              <a:t>--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令弟兄跌倒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得罪基督</a:t>
            </a:r>
          </a:p>
          <a:p>
            <a:pPr>
              <a:buNone/>
            </a:pPr>
            <a:r>
              <a:rPr lang="zh-TW" altLang="en-US" dirty="0">
                <a:sym typeface="Wingdings" panose="05000000000000000000" pitchFamily="2" charset="2"/>
              </a:rPr>
              <a:t>	</a:t>
            </a:r>
            <a:r>
              <a:rPr lang="zh-TW" altLang="en-US" i="1" dirty="0">
                <a:sym typeface="Wingdings" panose="05000000000000000000" pitchFamily="2" charset="2"/>
              </a:rPr>
              <a:t>	</a:t>
            </a:r>
            <a:r>
              <a:rPr lang="en-US" altLang="zh-TW" i="1" dirty="0">
                <a:sym typeface="Wingdings" panose="05000000000000000000" pitchFamily="2" charset="2"/>
              </a:rPr>
              <a:t> </a:t>
            </a:r>
            <a:r>
              <a:rPr lang="en-US" altLang="zh-TW" sz="3000" dirty="0">
                <a:sym typeface="Wingdings" panose="05000000000000000000" pitchFamily="2" charset="2"/>
              </a:rPr>
              <a:t>8:8 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其實</a:t>
            </a:r>
            <a:r>
              <a:rPr lang="zh-TW" altLang="en-US" sz="3000" b="0" i="0" dirty="0">
                <a:solidFill>
                  <a:srgbClr val="FF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食物不能叫神看中我們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，因為</a:t>
            </a:r>
            <a:r>
              <a:rPr lang="zh-TW" altLang="en-US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我們不吃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也無</a:t>
            </a:r>
            <a:r>
              <a:rPr lang="en-US" altLang="zh-TW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損，吃也無益。 </a:t>
            </a:r>
            <a:endParaRPr lang="en-US" altLang="zh-TW" sz="3000" dirty="0">
              <a:latin typeface="DFKai-SB" panose="03000509000000000000" pitchFamily="65" charset="-120"/>
              <a:ea typeface="DFKai-SB" panose="03000509000000000000" pitchFamily="65" charset="-12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en-US" altLang="zh-TW" sz="3000" i="1" dirty="0">
                <a:sym typeface="Wingdings" panose="05000000000000000000" pitchFamily="2" charset="2"/>
              </a:rPr>
              <a:t>		</a:t>
            </a:r>
            <a:r>
              <a:rPr lang="en-US" altLang="zh-TW" sz="3000" dirty="0">
                <a:sym typeface="Wingdings" panose="05000000000000000000" pitchFamily="2" charset="2"/>
              </a:rPr>
              <a:t>8:9 </a:t>
            </a:r>
            <a:r>
              <a:rPr lang="en-US" altLang="zh-TW" sz="3000" i="1" dirty="0">
                <a:sym typeface="Wingdings" panose="05000000000000000000" pitchFamily="2" charset="2"/>
              </a:rPr>
              <a:t> </a:t>
            </a: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只是你們要謹慎，恐怕你們這自由竟成了那軟弱人		的絆腳石。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zh-TW" alt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altLang="zh-TW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		8:10 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若有人見你這有知識的，在偶像的廟裏</a:t>
            </a:r>
            <a:r>
              <a:rPr lang="zh-TW" altLang="en-US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坐席，這</a:t>
            </a:r>
            <a:r>
              <a:rPr lang="en-US" altLang="zh-TW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人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的良心若是軟弱，豈不放膽去吃那祭偶像之物</a:t>
            </a:r>
            <a:r>
              <a:rPr lang="en-US" altLang="zh-TW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嗎？ </a:t>
            </a:r>
            <a:endParaRPr lang="en-US" altLang="zh-TW" sz="3000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buNone/>
            </a:pPr>
            <a:r>
              <a:rPr lang="en-US" altLang="zh-TW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		8:11 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因此，基督為他死的那軟弱弟兄，也就因</a:t>
            </a:r>
            <a:r>
              <a:rPr lang="zh-TW" altLang="en-US" sz="3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你的</a:t>
            </a:r>
            <a:r>
              <a:rPr lang="en-US" altLang="zh-TW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		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知識沉淪了。</a:t>
            </a:r>
            <a:endParaRPr lang="zh-TW" altLang="en-US" sz="3000" dirty="0">
              <a:latin typeface="DFKai-SB" panose="03000509000000000000" pitchFamily="65" charset="-120"/>
              <a:ea typeface="DFKai-SB" panose="03000509000000000000" pitchFamily="65" charset="-12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zh-TW" altLang="en-US" sz="3000" dirty="0"/>
              <a:t>		</a:t>
            </a:r>
            <a:r>
              <a:rPr lang="en-US" altLang="zh-TW" sz="3000" dirty="0"/>
              <a:t>8:12 </a:t>
            </a:r>
            <a:r>
              <a:rPr lang="en-US" altLang="zh-TW" sz="3000" i="1" dirty="0"/>
              <a:t> </a:t>
            </a: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你們這樣得罪弟兄們，傷了他們軟弱的良心，			就是得罪基督。</a:t>
            </a:r>
          </a:p>
          <a:p>
            <a:pPr>
              <a:buNone/>
            </a:pPr>
            <a:r>
              <a:rPr lang="zh-TW" altLang="en-US" sz="3000" i="1" dirty="0"/>
              <a:t>		</a:t>
            </a:r>
            <a:r>
              <a:rPr lang="en-US" altLang="zh-TW" sz="3000" dirty="0">
                <a:solidFill>
                  <a:srgbClr val="FF0000"/>
                </a:solidFill>
              </a:rPr>
              <a:t>8:13  </a:t>
            </a:r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所以，食物若叫我弟兄跌倒，我就永遠不吃肉，			免得叫我弟兄跌倒了。</a:t>
            </a:r>
          </a:p>
          <a:p>
            <a:pPr eaLnBrk="1" hangingPunct="1">
              <a:buFontTx/>
              <a:buNone/>
            </a:pPr>
            <a:endParaRPr lang="zh-TW" altLang="en-US" i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endParaRPr lang="en-US" altLang="zh-TW" i="1" dirty="0">
              <a:sym typeface="Wingdings" panose="05000000000000000000" pitchFamily="2" charset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0115122-0EA2-DA9B-BC8C-7F04C8267DC7}"/>
              </a:ext>
            </a:extLst>
          </p:cNvPr>
          <p:cNvSpPr/>
          <p:nvPr/>
        </p:nvSpPr>
        <p:spPr>
          <a:xfrm>
            <a:off x="10454326" y="0"/>
            <a:ext cx="2091350" cy="801251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5929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0A8180-EF5F-2788-FC9E-EACBA23C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0927"/>
            <a:ext cx="10515600" cy="40265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3200" dirty="0"/>
              <a:t>		-- 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食物不能叫神看中我們</a:t>
            </a:r>
            <a:endParaRPr lang="en-US" altLang="zh-TW" sz="3200" dirty="0"/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/>
              <a:t>		    </a:t>
            </a:r>
            <a:r>
              <a:rPr lang="zh-TW" altLang="en-US" sz="3200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食物不能使我們親近神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《</a:t>
            </a:r>
            <a:r>
              <a:rPr lang="zh-TW" altLang="en-US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新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》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		    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NASB: food will not commend us to God</a:t>
            </a:r>
            <a:r>
              <a:rPr lang="zh-TW" altLang="en-US" sz="3200" dirty="0"/>
              <a:t>	</a:t>
            </a:r>
            <a:endParaRPr lang="en-US" altLang="zh-TW" sz="3200" dirty="0"/>
          </a:p>
          <a:p>
            <a:pPr>
              <a:buNone/>
            </a:pPr>
            <a:r>
              <a:rPr lang="en-US" altLang="zh-TW" sz="3200" dirty="0"/>
              <a:t>		-- </a:t>
            </a:r>
            <a:r>
              <a:rPr lang="zh-TW" altLang="en-US" sz="32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在偶像的廟裏坐席</a:t>
            </a:r>
            <a:endParaRPr lang="en-US" altLang="zh-TW" sz="32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buNone/>
            </a:pPr>
            <a:r>
              <a:rPr lang="en-US" altLang="zh-TW" sz="32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	  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在偶像的廟裏吃飯 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《</a:t>
            </a:r>
            <a:r>
              <a:rPr lang="zh-TW" altLang="en-US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新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》</a:t>
            </a:r>
          </a:p>
          <a:p>
            <a:pPr>
              <a:buNone/>
            </a:pP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		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  NIV: eating in an idol’s temple</a:t>
            </a:r>
          </a:p>
          <a:p>
            <a:pPr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		     NASB: dining in an idol’s temple</a:t>
            </a:r>
            <a:endParaRPr lang="en-US" altLang="zh-TW" sz="3200" dirty="0">
              <a:solidFill>
                <a:srgbClr val="000000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446A48C-DDEE-5E05-9074-79DE3A817D2C}"/>
              </a:ext>
            </a:extLst>
          </p:cNvPr>
          <p:cNvSpPr/>
          <p:nvPr/>
        </p:nvSpPr>
        <p:spPr>
          <a:xfrm>
            <a:off x="10454326" y="0"/>
            <a:ext cx="2091350" cy="801251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3455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6DAE95C0-9CB0-240A-3A08-67F770C891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18293"/>
            <a:ext cx="10162651" cy="3040199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4000" dirty="0"/>
              <a:t>	</a:t>
            </a:r>
            <a:r>
              <a:rPr lang="en-US" altLang="zh-TW" sz="3200" dirty="0"/>
              <a:t>	-- </a:t>
            </a:r>
            <a:r>
              <a:rPr lang="zh-TW" altLang="en-US" sz="32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因你的知識沉淪了</a:t>
            </a:r>
            <a:endParaRPr lang="en-US" altLang="zh-TW" sz="32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buNone/>
            </a:pPr>
            <a:r>
              <a:rPr lang="en-US" altLang="zh-TW" sz="32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		  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因你的知識滅亡了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《</a:t>
            </a:r>
            <a:r>
              <a:rPr lang="zh-TW" altLang="en-US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新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》</a:t>
            </a:r>
          </a:p>
          <a:p>
            <a:pPr>
              <a:buNone/>
            </a:pP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		    </a:t>
            </a:r>
            <a:r>
              <a:rPr lang="zh-TW" altLang="en-US" sz="3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因你的知識失喪了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《</a:t>
            </a:r>
            <a:r>
              <a:rPr lang="zh-TW" altLang="en-US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呂</a:t>
            </a:r>
            <a:r>
              <a:rPr lang="en-US" altLang="zh-TW" sz="32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》</a:t>
            </a:r>
            <a:endParaRPr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zh-TW" altLang="en-US" sz="3200" dirty="0">
                <a:sym typeface="Wingdings" panose="05000000000000000000" pitchFamily="2" charset="2"/>
              </a:rPr>
              <a:t>	</a:t>
            </a:r>
            <a:r>
              <a:rPr lang="zh-TW" altLang="en-US" sz="3200" i="1" dirty="0">
                <a:sym typeface="Wingdings" panose="05000000000000000000" pitchFamily="2" charset="2"/>
              </a:rPr>
              <a:t>	</a:t>
            </a:r>
            <a:r>
              <a:rPr lang="en-US" altLang="zh-TW" sz="3200" dirty="0">
                <a:solidFill>
                  <a:srgbClr val="00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  NASB: through your knowledge he who is 			weak is ruined</a:t>
            </a:r>
            <a:endParaRPr lang="en-US" altLang="zh-TW" i="1" dirty="0">
              <a:sym typeface="Wingdings" panose="05000000000000000000" pitchFamily="2" charset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0115122-0EA2-DA9B-BC8C-7F04C8267DC7}"/>
              </a:ext>
            </a:extLst>
          </p:cNvPr>
          <p:cNvSpPr/>
          <p:nvPr/>
        </p:nvSpPr>
        <p:spPr>
          <a:xfrm>
            <a:off x="10417175" y="0"/>
            <a:ext cx="2133600" cy="815929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789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DDF8-509E-1A7A-1E4B-72F6E68E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圖書, 功能表, 設計 的圖片&#10;&#10;自動產生的描述">
            <a:extLst>
              <a:ext uri="{FF2B5EF4-FFF2-40B4-BE49-F238E27FC236}">
                <a16:creationId xmlns:a16="http://schemas.microsoft.com/office/drawing/2014/main" id="{C28BC281-E152-6F3B-FADC-5DF849330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8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6DAE95C0-9CB0-240A-3A08-67F770C891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2486" y="1157334"/>
            <a:ext cx="9842140" cy="4154896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4000" dirty="0"/>
              <a:t>	</a:t>
            </a:r>
            <a:r>
              <a:rPr lang="en-US" altLang="zh-TW" dirty="0"/>
              <a:t>	</a:t>
            </a:r>
            <a:r>
              <a:rPr lang="en-US" altLang="zh-TW" sz="3600" dirty="0"/>
              <a:t>-- 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現實生活例子</a:t>
            </a:r>
            <a:r>
              <a:rPr lang="zh-TW" altLang="en-US" sz="3600" dirty="0"/>
              <a:t>：</a:t>
            </a:r>
            <a:endParaRPr lang="en-US" altLang="zh-TW" sz="3600" dirty="0"/>
          </a:p>
          <a:p>
            <a:pPr>
              <a:buNone/>
            </a:pPr>
            <a:r>
              <a:rPr lang="en-US" altLang="zh-TW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			</a:t>
            </a:r>
            <a:r>
              <a:rPr lang="zh-TW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•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食物</a:t>
            </a:r>
            <a:endParaRPr lang="en-US" altLang="zh-TW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endParaRPr lang="en-US" altLang="zh-TW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zh-TW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•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地方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場所</a:t>
            </a:r>
            <a:endParaRPr lang="en-US" altLang="zh-TW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endParaRPr lang="en-US" altLang="zh-TW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			</a:t>
            </a:r>
            <a:r>
              <a:rPr lang="zh-TW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•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行為</a:t>
            </a:r>
            <a:endParaRPr lang="zh-TW" altLang="en-US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Wingdings" panose="05000000000000000000" pitchFamily="2" charset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0115122-0EA2-DA9B-BC8C-7F04C8267DC7}"/>
              </a:ext>
            </a:extLst>
          </p:cNvPr>
          <p:cNvSpPr/>
          <p:nvPr/>
        </p:nvSpPr>
        <p:spPr>
          <a:xfrm>
            <a:off x="10417175" y="65988"/>
            <a:ext cx="2176191" cy="857812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5780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3C388D8-7D22-F02C-B669-64A298352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2162" y="1220413"/>
            <a:ext cx="10253221" cy="3900227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200" dirty="0"/>
              <a:t>  2.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用自己例子作教導 </a:t>
            </a:r>
            <a:r>
              <a:rPr lang="en-US" altLang="zh-TW" sz="3200" dirty="0"/>
              <a:t>(9:1-27)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/>
              <a:t>	  --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哥林多教會是保羅所作之工 </a:t>
            </a:r>
            <a:r>
              <a:rPr lang="en-US" altLang="zh-TW" sz="3200" dirty="0"/>
              <a:t>(9:1-2)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i="1" dirty="0"/>
              <a:t>		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我不是自由的嗎？我不是使徒嗎？我不是見過我	們的主耶穌嗎？你們不是我在主裡面所做之工嗎？</a:t>
            </a:r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假若在別人，我不是使徒，在你們，我總是使徒，</a:t>
            </a:r>
            <a:r>
              <a:rPr lang="en-US" altLang="zh-TW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	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因為你們在主裡正是我作使徒的印證。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	    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</a:t>
            </a:r>
            <a:r>
              <a:rPr lang="zh-TW" altLang="en-US" sz="3200" dirty="0">
                <a:solidFill>
                  <a:srgbClr val="CC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使徒權柄</a:t>
            </a:r>
            <a:endParaRPr lang="en-US" altLang="zh-TW" sz="3200" dirty="0">
              <a:solidFill>
                <a:srgbClr val="CC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7120718-B480-34FC-686E-B09A23DD7CC5}"/>
              </a:ext>
            </a:extLst>
          </p:cNvPr>
          <p:cNvSpPr/>
          <p:nvPr/>
        </p:nvSpPr>
        <p:spPr>
          <a:xfrm>
            <a:off x="10492032" y="79590"/>
            <a:ext cx="2025362" cy="754117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05923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3C388D8-7D22-F02C-B669-64A298352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2804" y="79590"/>
            <a:ext cx="10385196" cy="677841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en-US" altLang="zh-TW" sz="3200" dirty="0"/>
              <a:t> --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反駁有各種權利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altLang="zh-TW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zh-TW" sz="3200" baseline="300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	3 </a:t>
            </a:r>
            <a:r>
              <a:rPr lang="zh-TW" altLang="en-US" sz="32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我對那盤問我的人就是這樣分訴：</a:t>
            </a:r>
            <a:endParaRPr lang="zh-TW" alt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/>
              <a:t>	 --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有各種權利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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有權柄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靠福音吃喝 </a:t>
            </a:r>
            <a:r>
              <a:rPr lang="en-US" altLang="zh-TW" sz="3200" dirty="0"/>
              <a:t>(9:4, 14)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200" dirty="0"/>
              <a:t>			</a:t>
            </a:r>
            <a:r>
              <a:rPr lang="en-US" altLang="zh-TW" sz="32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4 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難道我們沒有權柄</a:t>
            </a:r>
            <a:r>
              <a:rPr lang="zh-TW" altLang="en-US" sz="3200" b="0" i="1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靠福音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吃喝嗎？</a:t>
            </a:r>
            <a:endParaRPr lang="en-US" altLang="zh-TW" sz="3200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241550" indent="-625475">
              <a:buNone/>
            </a:pP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 </a:t>
            </a:r>
            <a:r>
              <a:rPr lang="en-US" altLang="zh-TW" sz="32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14 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主也是這樣命定，叫傳福音的靠着福音養生。</a:t>
            </a:r>
            <a:endParaRPr lang="en-US" altLang="zh-TW" sz="3200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  <a:cs typeface="Calibri" panose="020F0502020204030204" pitchFamily="34" charset="0"/>
            </a:endParaRPr>
          </a:p>
          <a:p>
            <a:pPr marL="2241550" indent="-1339850"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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有權柄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娶妻跟隨身邊</a:t>
            </a:r>
            <a:r>
              <a:rPr lang="zh-TW" altLang="en-US" sz="3200" dirty="0"/>
              <a:t> </a:t>
            </a:r>
            <a:r>
              <a:rPr lang="en-US" altLang="zh-TW" sz="3200" dirty="0"/>
              <a:t>(9:5)</a:t>
            </a:r>
          </a:p>
          <a:p>
            <a:pPr marL="2241550" indent="-538163">
              <a:buNone/>
            </a:pPr>
            <a:r>
              <a:rPr lang="en-US" altLang="zh-TW" sz="32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5 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難道我們沒有權柄娶</a:t>
            </a:r>
            <a:r>
              <a:rPr lang="zh-TW" altLang="en-US" sz="3200" b="0" i="1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信主的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姊妹為妻，帶着一同往來，彷彿其餘的使徒和主的弟兄並磯法一樣嗎？ 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	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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有權柄不做工 </a:t>
            </a:r>
            <a:r>
              <a:rPr lang="en-US" altLang="zh-TW" sz="3200" dirty="0"/>
              <a:t>(9:6)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200" dirty="0"/>
              <a:t>			</a:t>
            </a:r>
            <a:r>
              <a:rPr lang="en-US" altLang="zh-TW" sz="32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6 </a:t>
            </a:r>
            <a:r>
              <a:rPr lang="zh-TW" altLang="en-US" sz="32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獨有我與巴拿巴沒有權柄不做工嗎？</a:t>
            </a:r>
            <a:endParaRPr lang="en-US" altLang="zh-TW" sz="3200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7120718-B480-34FC-686E-B09A23DD7CC5}"/>
              </a:ext>
            </a:extLst>
          </p:cNvPr>
          <p:cNvSpPr/>
          <p:nvPr/>
        </p:nvSpPr>
        <p:spPr>
          <a:xfrm>
            <a:off x="10426045" y="0"/>
            <a:ext cx="2053642" cy="791824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8735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3C388D8-7D22-F02C-B669-64A298352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0511" y="79590"/>
            <a:ext cx="10388338" cy="6778410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altLang="zh-TW" dirty="0"/>
              <a:t>		</a:t>
            </a:r>
            <a:r>
              <a:rPr lang="en-US" altLang="zh-TW" sz="3200" dirty="0"/>
              <a:t>--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理據 </a:t>
            </a:r>
            <a:r>
              <a:rPr lang="en-US" altLang="zh-TW" sz="3200" dirty="0"/>
              <a:t>(9:7-10, 13-14)</a:t>
            </a:r>
            <a:r>
              <a:rPr lang="zh-TW" altLang="en-US" sz="3200" dirty="0"/>
              <a:t>：</a:t>
            </a:r>
            <a:endParaRPr lang="en-US" altLang="zh-TW" sz="3200" dirty="0"/>
          </a:p>
          <a:p>
            <a:pPr>
              <a:lnSpc>
                <a:spcPct val="100000"/>
              </a:lnSpc>
              <a:buNone/>
            </a:pPr>
            <a:r>
              <a:rPr lang="en-US" altLang="zh-TW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(1)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士兵　	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(2)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栽葡萄園      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(3)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牧人	</a:t>
            </a:r>
            <a:endParaRPr lang="en-US" altLang="zh-TW" sz="30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(4)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踹穀的牛       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(5)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耕種者	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(6)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打場者		</a:t>
            </a:r>
            <a:endParaRPr lang="en-US" altLang="zh-TW" sz="30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(7)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做聖事者	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(8)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伺候祭壇者    </a:t>
            </a:r>
            <a:r>
              <a:rPr lang="en-US" altLang="zh-TW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(9) </a:t>
            </a:r>
            <a:r>
              <a:rPr lang="zh-TW" altLang="en-US" sz="30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傳福音者</a:t>
            </a:r>
            <a:endParaRPr lang="en-US" altLang="zh-TW" sz="30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indent="-53975">
              <a:buNone/>
            </a:pPr>
            <a:endParaRPr lang="en-US" altLang="zh-TW" b="0" i="0" baseline="3000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indent="-53975" algn="just">
              <a:lnSpc>
                <a:spcPct val="110000"/>
              </a:lnSpc>
              <a:buNone/>
            </a:pP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7 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有誰當兵自備糧餉呢？有誰栽葡萄園不吃園裏的果子呢？有誰牧養牛羊不吃牛羊的奶呢？ </a:t>
            </a: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8 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我說這話，豈是照人的意見；律法不也是這樣說嗎？ </a:t>
            </a: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9 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就如摩西的律法記着說：「牛</a:t>
            </a:r>
            <a:r>
              <a:rPr lang="zh-TW" altLang="en-US" sz="3000" b="0" i="1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在場上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踹穀的時候，不可籠住牠的嘴。」難道神所掛念的是牛嗎？</a:t>
            </a: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10 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不全是為我們說的嗎？分明是為我們說的。因為耕種的當存着指望去耕種；打場的也當存得</a:t>
            </a:r>
            <a:r>
              <a:rPr lang="zh-TW" altLang="en-US" sz="3000" b="0" i="1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糧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的指望去打場。</a:t>
            </a:r>
            <a:endParaRPr lang="en-US" altLang="zh-TW" sz="3000" b="0" i="0" dirty="0">
              <a:solidFill>
                <a:srgbClr val="000000"/>
              </a:solidFill>
              <a:effectLst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indent="-53975" algn="just">
              <a:lnSpc>
                <a:spcPct val="110000"/>
              </a:lnSpc>
              <a:buNone/>
            </a:pP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13 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你們豈不知為聖事勞碌的就吃殿中的物嗎？伺候祭壇的就分領壇上的物嗎？ </a:t>
            </a: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14 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主也是這樣命定，叫傳福音的靠着福音養生。</a:t>
            </a:r>
            <a:endParaRPr lang="zh-TW" altLang="en-US" sz="3000" dirty="0">
              <a:latin typeface="DFKai-SB" panose="03000509000000000000" pitchFamily="65" charset="-120"/>
              <a:ea typeface="DFKai-SB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7120718-B480-34FC-686E-B09A23DD7CC5}"/>
              </a:ext>
            </a:extLst>
          </p:cNvPr>
          <p:cNvSpPr/>
          <p:nvPr/>
        </p:nvSpPr>
        <p:spPr>
          <a:xfrm>
            <a:off x="10444899" y="79590"/>
            <a:ext cx="2072496" cy="801251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131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7C1FF638-DC56-726B-B2F6-E84C6662C2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5097" y="79591"/>
            <a:ext cx="10422903" cy="6778409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/>
              <a:t>	 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--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但選擇不用這權柄 </a:t>
            </a:r>
            <a:r>
              <a:rPr lang="en-US" altLang="zh-TW" sz="3200" dirty="0"/>
              <a:t>(9:11-12)</a:t>
            </a:r>
          </a:p>
          <a:p>
            <a:pPr marL="1339850" indent="-174625">
              <a:buNone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 </a:t>
            </a: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11 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我們若把屬靈的種子撒在你們中間，就是從你們收割奉養肉身之物，這還算大事嗎？ </a:t>
            </a:r>
            <a:r>
              <a:rPr lang="en-US" altLang="zh-TW" sz="3000" b="0" i="0" baseline="3000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12 </a:t>
            </a:r>
            <a:r>
              <a:rPr lang="zh-TW" altLang="en-US" sz="3000" b="0" i="0" dirty="0">
                <a:solidFill>
                  <a:srgbClr val="00000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若別人在你們身上有這權柄，何況我們呢？然而，我們沒有用過這權柄，倒凡事忍受，免得基督的福音被阻隔。</a:t>
            </a:r>
          </a:p>
          <a:p>
            <a:pPr marL="98933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-- </a:t>
            </a:r>
            <a:r>
              <a:rPr lang="zh-TW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我們沒有用過這權柄，倒凡事</a:t>
            </a:r>
            <a:r>
              <a:rPr lang="zh-TW" altLang="zh-HK" sz="3200" u="sng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忍受</a:t>
            </a:r>
            <a:endParaRPr lang="zh-TW" altLang="zh-HK" sz="32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1438275" indent="-93663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zh-HK" sz="3200" kern="100" dirty="0">
                <a:latin typeface="Times New Roman" panose="02020603050405020304" pitchFamily="18" charset="0"/>
                <a:ea typeface="華康細黑體" panose="020B0309000000000000" pitchFamily="49" charset="-120"/>
              </a:rPr>
              <a:t>我們沒有用過這種權利，反而凡事</a:t>
            </a:r>
            <a:r>
              <a:rPr lang="zh-TW" altLang="zh-HK" sz="3200" u="sng" kern="100" dirty="0">
                <a:latin typeface="Times New Roman" panose="02020603050405020304" pitchFamily="18" charset="0"/>
                <a:ea typeface="華康細黑體" panose="020B0309000000000000" pitchFamily="49" charset="-120"/>
              </a:rPr>
              <a:t>容忍</a:t>
            </a:r>
            <a:r>
              <a:rPr lang="zh-TW" altLang="zh-HK" sz="3200" kern="100" dirty="0">
                <a:latin typeface="Times New Roman" panose="02020603050405020304" pitchFamily="18" charset="0"/>
                <a:ea typeface="華康細黑體" panose="020B0309000000000000" pitchFamily="49" charset="-120"/>
              </a:rPr>
              <a:t> </a:t>
            </a:r>
            <a:r>
              <a:rPr lang="zh-TW" altLang="zh-HK" sz="3200" kern="1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《新》</a:t>
            </a:r>
            <a:endParaRPr lang="en-US" altLang="zh-TW" sz="32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1438275" indent="-93663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altLang="zh-HK" sz="3200" kern="1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 </a:t>
            </a:r>
            <a:r>
              <a:rPr lang="en-US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endure (NASB), put up with (NIV)</a:t>
            </a:r>
            <a:endParaRPr lang="zh-TW" altLang="zh-HK" sz="32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989330" indent="0">
              <a:spcAft>
                <a:spcPts val="600"/>
              </a:spcAft>
              <a:buNone/>
            </a:pPr>
            <a:r>
              <a:rPr lang="en-US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  <a:sym typeface="Wingdings" panose="05000000000000000000" pitchFamily="2" charset="2"/>
              </a:rPr>
              <a:t>	</a:t>
            </a:r>
            <a:r>
              <a:rPr lang="en-US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 </a:t>
            </a:r>
            <a:r>
              <a:rPr lang="zh-TW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免得基督的福音被</a:t>
            </a:r>
            <a:r>
              <a:rPr lang="zh-TW" altLang="zh-HK" sz="3200" u="sng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阻隔</a:t>
            </a:r>
            <a:r>
              <a:rPr lang="zh-TW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 </a:t>
            </a:r>
            <a:endParaRPr lang="zh-TW" altLang="zh-HK" sz="32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indent="2097088">
              <a:spcAft>
                <a:spcPts val="600"/>
              </a:spcAft>
              <a:buNone/>
            </a:pPr>
            <a:r>
              <a:rPr lang="zh-TW" altLang="zh-HK" sz="3200" kern="100" dirty="0">
                <a:latin typeface="Times New Roman" panose="02020603050405020304" pitchFamily="18" charset="0"/>
                <a:ea typeface="華康細黑體" panose="020B0309000000000000" pitchFamily="49" charset="-120"/>
              </a:rPr>
              <a:t>免得我們</a:t>
            </a:r>
            <a:r>
              <a:rPr lang="zh-TW" altLang="zh-HK" sz="3200" u="sng" kern="100" dirty="0">
                <a:latin typeface="Times New Roman" panose="02020603050405020304" pitchFamily="18" charset="0"/>
                <a:ea typeface="華康細黑體" panose="020B0309000000000000" pitchFamily="49" charset="-120"/>
              </a:rPr>
              <a:t>攔阻</a:t>
            </a:r>
            <a:r>
              <a:rPr lang="zh-TW" altLang="zh-HK" sz="3200" kern="100" dirty="0">
                <a:latin typeface="Times New Roman" panose="02020603050405020304" pitchFamily="18" charset="0"/>
                <a:ea typeface="華康細黑體" panose="020B0309000000000000" pitchFamily="49" charset="-120"/>
              </a:rPr>
              <a:t>了基督的福音 </a:t>
            </a:r>
            <a:r>
              <a:rPr lang="zh-TW" altLang="zh-HK" sz="3200" kern="1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《新》</a:t>
            </a:r>
          </a:p>
          <a:p>
            <a:pPr marL="0" indent="0">
              <a:buNone/>
            </a:pPr>
            <a:r>
              <a:rPr lang="en-US" altLang="zh-HK" sz="3200" kern="1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 			-- </a:t>
            </a:r>
            <a:r>
              <a:rPr lang="en-US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hinder (NIV)</a:t>
            </a:r>
          </a:p>
          <a:p>
            <a:pPr marL="0" indent="3052763">
              <a:buNone/>
            </a:pPr>
            <a:r>
              <a:rPr lang="en-US" altLang="zh-HK" sz="3200" kern="100" dirty="0" err="1">
                <a:latin typeface="Times New Roman" panose="02020603050405020304" pitchFamily="18" charset="0"/>
                <a:ea typeface="華康特粗楷體" panose="03000909000000000000" pitchFamily="65" charset="-120"/>
              </a:rPr>
              <a:t>ause</a:t>
            </a:r>
            <a:r>
              <a:rPr lang="en-US" altLang="zh-HK" sz="3200" kern="100" dirty="0">
                <a:latin typeface="Times New Roman" panose="02020603050405020304" pitchFamily="18" charset="0"/>
                <a:ea typeface="華康特粗楷體" panose="03000909000000000000" pitchFamily="65" charset="-120"/>
              </a:rPr>
              <a:t> no hindrance (NASB)</a:t>
            </a:r>
            <a:endParaRPr lang="zh-TW" altLang="en-US" sz="3200" i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77FF80C-3D1C-1689-8068-D0DAAA03AF13}"/>
              </a:ext>
            </a:extLst>
          </p:cNvPr>
          <p:cNvSpPr/>
          <p:nvPr/>
        </p:nvSpPr>
        <p:spPr>
          <a:xfrm>
            <a:off x="10322350" y="17780"/>
            <a:ext cx="2204471" cy="848385"/>
          </a:xfrm>
          <a:custGeom>
            <a:avLst/>
            <a:gdLst/>
            <a:ahLst/>
            <a:cxnLst/>
            <a:rect l="l" t="t" r="r" b="b"/>
            <a:pathLst>
              <a:path w="5076523" h="2557749">
                <a:moveTo>
                  <a:pt x="0" y="0"/>
                </a:moveTo>
                <a:lnTo>
                  <a:pt x="5076523" y="0"/>
                </a:lnTo>
                <a:lnTo>
                  <a:pt x="5076523" y="2557749"/>
                </a:lnTo>
                <a:lnTo>
                  <a:pt x="0" y="2557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86" r="-2077" b="-14462"/>
            </a:stretch>
          </a:blipFill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0845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5BEA2-4863-7857-E798-5796076A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信, 花, 信封 的圖片&#10;&#10;自動產生的描述">
            <a:extLst>
              <a:ext uri="{FF2B5EF4-FFF2-40B4-BE49-F238E27FC236}">
                <a16:creationId xmlns:a16="http://schemas.microsoft.com/office/drawing/2014/main" id="{A37F94D6-F4E7-D595-8402-A8404E73F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EE3B7-84BC-DE92-7739-52E80E494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字型, 筆跡, 設計 的圖片&#10;&#10;自動產生的描述">
            <a:extLst>
              <a:ext uri="{FF2B5EF4-FFF2-40B4-BE49-F238E27FC236}">
                <a16:creationId xmlns:a16="http://schemas.microsoft.com/office/drawing/2014/main" id="{24B93EEC-118A-73CC-DF26-1A558DCB7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55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31A04AC-0FAE-5891-EC2C-B43A2324A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572313"/>
              </p:ext>
            </p:extLst>
          </p:nvPr>
        </p:nvGraphicFramePr>
        <p:xfrm>
          <a:off x="0" y="-20638"/>
          <a:ext cx="12192000" cy="68786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83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22/10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8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1 - 9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14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b="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知識和自由</a:t>
                      </a:r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，</a:t>
                      </a:r>
                      <a:r>
                        <a:rPr lang="zh-TW" altLang="en-US" sz="3000" b="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自由與權柄</a:t>
                      </a:r>
                      <a:endParaRPr lang="zh-HK" altLang="en-US" sz="3000" b="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29/10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9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15  - 10:13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眾人的僕人</a:t>
                      </a:r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，歷史為鑑戒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5/11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10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14 - 11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16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吃祭物的自由，蒙頭的意義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12/11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11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17  - 12:11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聖餐的意義</a:t>
                      </a:r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，恩賜的施予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19/11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12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12  - 13:13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恩賜的功能</a:t>
                      </a:r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，愛的超越性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26/11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TW" sz="3000" b="0" dirty="0">
                          <a:latin typeface="+mn-lt"/>
                        </a:rPr>
                        <a:t>14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1 -  40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方言與先知講道的運作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3/12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15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1 -  49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復活的事實與意義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30"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10/12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altLang="zh-HK" sz="3000" b="0" dirty="0">
                          <a:latin typeface="+mn-lt"/>
                        </a:rPr>
                        <a:t>15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50  - 16</a:t>
                      </a:r>
                      <a:r>
                        <a:rPr lang="zh-TW" altLang="en-US" sz="3000" b="0" dirty="0">
                          <a:latin typeface="+mn-lt"/>
                        </a:rPr>
                        <a:t>：</a:t>
                      </a:r>
                      <a:r>
                        <a:rPr lang="en-US" altLang="zh-TW" sz="3000" b="0" dirty="0">
                          <a:latin typeface="+mn-lt"/>
                        </a:rPr>
                        <a:t>24</a:t>
                      </a:r>
                      <a:endParaRPr lang="zh-HK" altLang="en-US" sz="3000" b="0" dirty="0">
                        <a:latin typeface="+mn-lt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</a:rPr>
                        <a:t>復活的預告</a:t>
                      </a:r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，捐獻</a:t>
                      </a:r>
                      <a:r>
                        <a:rPr lang="zh-TW" altLang="en-US" sz="30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  <a:sym typeface="Wingdings" panose="05000000000000000000" pitchFamily="2" charset="2"/>
                        </a:rPr>
                        <a:t>、</a:t>
                      </a:r>
                      <a:r>
                        <a:rPr lang="zh-TW" altLang="en-US" sz="3000" dirty="0">
                          <a:latin typeface="華康細黑體" panose="020B0309000000000000" pitchFamily="49" charset="-120"/>
                          <a:ea typeface="華康細黑體" panose="020B0309000000000000" pitchFamily="49" charset="-120"/>
                          <a:sym typeface="Wingdings" panose="05000000000000000000" pitchFamily="2" charset="2"/>
                        </a:rPr>
                        <a:t>行程與問安</a:t>
                      </a:r>
                      <a:endParaRPr lang="zh-HK" altLang="en-US" sz="3000" dirty="0">
                        <a:latin typeface="華康細黑體" panose="020B0309000000000000" pitchFamily="49" charset="-120"/>
                        <a:ea typeface="華康細黑體" panose="020B0309000000000000" pitchFamily="49" charset="-12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2FE13D5-DD9E-901F-622D-E607B3426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H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EF36BA6-D4CB-47E6-7BD3-20A482BF3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HK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E36FF14-326B-2C31-92A0-E9DBA55C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" y="-26989"/>
            <a:ext cx="10587445" cy="688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 l="-1486" r="-2077" b="-14462"/>
          </a:stretch>
        </a:blipFill>
      </a:spPr>
      <a:bodyPr/>
      <a:lstStyle>
        <a:defPPr algn="l"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約拿書﹑那鴻書" id="{31252967-DC4A-4CA3-8DC3-ED9A4CE77F1D}" vid="{CB222DB2-EE4E-4F80-9B54-629A70BAAB85}"/>
    </a:ext>
  </a:extLst>
</a:theme>
</file>

<file path=ppt/theme/theme10.xml><?xml version="1.0" encoding="utf-8"?>
<a:theme xmlns:a="http://schemas.openxmlformats.org/drawingml/2006/main" name="6_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約拿書﹑那鴻書</Template>
  <TotalTime>2512</TotalTime>
  <Words>3636</Words>
  <Application>Microsoft Office PowerPoint</Application>
  <PresentationFormat>寬螢幕</PresentationFormat>
  <Paragraphs>294</Paragraphs>
  <Slides>54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11</vt:i4>
      </vt:variant>
      <vt:variant>
        <vt:lpstr>投影片標題</vt:lpstr>
      </vt:variant>
      <vt:variant>
        <vt:i4>54</vt:i4>
      </vt:variant>
    </vt:vector>
  </HeadingPairs>
  <TitlesOfParts>
    <vt:vector size="84" baseType="lpstr">
      <vt:lpstr>SimHei</vt:lpstr>
      <vt:lpstr>華康中特圓體</vt:lpstr>
      <vt:lpstr>華康細黑體</vt:lpstr>
      <vt:lpstr>微軟正黑體</vt:lpstr>
      <vt:lpstr>微軟正黑體</vt:lpstr>
      <vt:lpstr>PMingLiU</vt:lpstr>
      <vt:lpstr>PMingLiU</vt:lpstr>
      <vt:lpstr>標楷體</vt:lpstr>
      <vt:lpstr>標楷體</vt:lpstr>
      <vt:lpstr>Aptos</vt:lpstr>
      <vt:lpstr>Aptos Display</vt:lpstr>
      <vt:lpstr>Arial</vt:lpstr>
      <vt:lpstr>Calibri</vt:lpstr>
      <vt:lpstr>Calibri Light</vt:lpstr>
      <vt:lpstr>Georgia</vt:lpstr>
      <vt:lpstr>Papyrus</vt:lpstr>
      <vt:lpstr>Times New Roman</vt:lpstr>
      <vt:lpstr>Wingdings</vt:lpstr>
      <vt:lpstr>Wingdings 2</vt:lpstr>
      <vt:lpstr>Office 佈景主題</vt:lpstr>
      <vt:lpstr>6_Technic</vt:lpstr>
      <vt:lpstr>6_Technic</vt:lpstr>
      <vt:lpstr>6_Technic</vt:lpstr>
      <vt:lpstr>6_Technic</vt:lpstr>
      <vt:lpstr>6_Technic</vt:lpstr>
      <vt:lpstr>9_Office 佈景主題</vt:lpstr>
      <vt:lpstr>4_Office 2013 - 2022 主題</vt:lpstr>
      <vt:lpstr>5_Office 2013 - 2022 主題</vt:lpstr>
      <vt:lpstr>6_Office 2013 - 2022 主題</vt:lpstr>
      <vt:lpstr>7_Office 2013 - 2022 主題</vt:lpstr>
      <vt:lpstr>10-12月精讀團契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它是一個豐裕的城市，但道德卻是淪亡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保羅即時的回應</vt:lpstr>
      <vt:lpstr>處理方法 (4:6-21)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淫亂及爭訟 (5:1-6:20)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D. 信徒生活自由之問題 (8:1-11:1)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7-9月精讀團契</dc:title>
  <dc:creator>Joyce Chan</dc:creator>
  <cp:lastModifiedBy>Joyce Chan</cp:lastModifiedBy>
  <cp:revision>96</cp:revision>
  <cp:lastPrinted>2024-07-29T07:02:51Z</cp:lastPrinted>
  <dcterms:created xsi:type="dcterms:W3CDTF">2024-06-04T09:46:15Z</dcterms:created>
  <dcterms:modified xsi:type="dcterms:W3CDTF">2024-10-21T07:53:19Z</dcterms:modified>
</cp:coreProperties>
</file>